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9.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20.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319" r:id="rId2"/>
    <p:sldId id="578" r:id="rId3"/>
    <p:sldId id="634" r:id="rId4"/>
    <p:sldId id="581" r:id="rId5"/>
    <p:sldId id="638" r:id="rId6"/>
    <p:sldId id="639" r:id="rId7"/>
    <p:sldId id="640" r:id="rId8"/>
    <p:sldId id="644" r:id="rId9"/>
    <p:sldId id="641" r:id="rId10"/>
    <p:sldId id="403" r:id="rId11"/>
    <p:sldId id="645" r:id="rId12"/>
    <p:sldId id="646" r:id="rId13"/>
    <p:sldId id="650" r:id="rId14"/>
    <p:sldId id="652" r:id="rId15"/>
    <p:sldId id="661" r:id="rId16"/>
    <p:sldId id="653" r:id="rId17"/>
    <p:sldId id="654" r:id="rId18"/>
    <p:sldId id="655" r:id="rId19"/>
    <p:sldId id="658" r:id="rId20"/>
    <p:sldId id="656" r:id="rId21"/>
    <p:sldId id="659" r:id="rId22"/>
    <p:sldId id="660" r:id="rId23"/>
    <p:sldId id="662" r:id="rId24"/>
    <p:sldId id="663" r:id="rId25"/>
    <p:sldId id="666" r:id="rId26"/>
    <p:sldId id="667" r:id="rId27"/>
    <p:sldId id="668" r:id="rId28"/>
    <p:sldId id="647" r:id="rId29"/>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FF0000"/>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p:scale>
          <a:sx n="100" d="100"/>
          <a:sy n="100" d="100"/>
        </p:scale>
        <p:origin x="-1176" y="216"/>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a:t>
            </a:r>
            <a:r>
              <a:rPr lang="en-US" altLang="zh-CN" baseline="0" dirty="0" smtClean="0"/>
              <a:t>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endParaRPr lang="en-US" altLang="zh-CN" baseline="0" dirty="0" smtClean="0">
              <a:latin typeface="Times New Roman" pitchFamily="18" charset="0"/>
              <a:cs typeface="Times New Roman" pitchFamily="18" charset="0"/>
            </a:endParaRP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Times New Roman" pitchFamily="18" charset="0"/>
                <a:cs typeface="Times New Roman" pitchFamily="18" charset="0"/>
              </a:rPr>
              <a:t>Today,</a:t>
            </a:r>
            <a:r>
              <a:rPr lang="en-US" altLang="zh-CN" baseline="0" dirty="0" smtClean="0">
                <a:latin typeface="Times New Roman" pitchFamily="18" charset="0"/>
                <a:cs typeface="Times New Roman" pitchFamily="18" charset="0"/>
              </a:rPr>
              <a:t> I want to apply for promotion from Assistant Researcher III to Deputy Researcher I.</a:t>
            </a:r>
          </a:p>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as an engineer. </a:t>
            </a:r>
          </a:p>
          <a:p>
            <a:r>
              <a:rPr lang="en-US" altLang="zh-CN" baseline="0" dirty="0" smtClean="0">
                <a:latin typeface="Times New Roman" pitchFamily="18" charset="0"/>
                <a:cs typeface="Times New Roman" pitchFamily="18" charset="0"/>
              </a:rPr>
              <a:t>In 2015, I worked in SRCB as an assistant researcher.</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16</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 first project is Drug box recognition. </a:t>
            </a:r>
            <a:r>
              <a:rPr lang="en-US" altLang="zh-CN" baseline="0" dirty="0" smtClean="0"/>
              <a:t>In this project, my role is a developer. There are 4 major contributions in this project. </a:t>
            </a:r>
          </a:p>
          <a:p>
            <a:pPr eaLnBrk="1" hangingPunct="1">
              <a:spcBef>
                <a:spcPct val="0"/>
              </a:spcBef>
            </a:pPr>
            <a:r>
              <a:rPr lang="en-US" altLang="zh-CN" baseline="0" dirty="0" smtClean="0"/>
              <a:t>The first is Installation Package. This is an auxiliary function in this project. I use “Inno Setup” script to write an installation package. This package can setup and configure the application automatically;</a:t>
            </a:r>
          </a:p>
          <a:p>
            <a:pPr eaLnBrk="1" hangingPunct="1">
              <a:spcBef>
                <a:spcPct val="0"/>
              </a:spcBef>
            </a:pPr>
            <a:r>
              <a:rPr lang="en-US" altLang="zh-CN" baseline="0" dirty="0" smtClean="0"/>
              <a:t>The second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third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In  I would come true all the features according to the specific requirement and fix all the bugs given by testers.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17</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 first project is Drug box recognition. </a:t>
            </a:r>
            <a:r>
              <a:rPr lang="en-US" altLang="zh-CN" baseline="0" dirty="0" smtClean="0"/>
              <a:t>In this project, my role is a developer. There are 4 major contributions in this project. </a:t>
            </a:r>
          </a:p>
          <a:p>
            <a:pPr eaLnBrk="1" hangingPunct="1">
              <a:spcBef>
                <a:spcPct val="0"/>
              </a:spcBef>
            </a:pPr>
            <a:r>
              <a:rPr lang="en-US" altLang="zh-CN" baseline="0" dirty="0" smtClean="0"/>
              <a:t>The first is Installation Package. This is an auxiliary function in this project. I use “Inno Setup” script to write an installation package. This package can setup and configure the application automatically;</a:t>
            </a:r>
          </a:p>
          <a:p>
            <a:pPr eaLnBrk="1" hangingPunct="1">
              <a:spcBef>
                <a:spcPct val="0"/>
              </a:spcBef>
            </a:pPr>
            <a:r>
              <a:rPr lang="en-US" altLang="zh-CN" baseline="0" dirty="0" smtClean="0"/>
              <a:t>The second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third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This is complex system, kinds of modules are mixed together, so I have improved my coding technique from it and practiced some coding skills ,such as database , connections, UI controls and so on.  I would come true all the features according to the specific requirement and fix all the bugs given by testers.</a:t>
            </a:r>
          </a:p>
          <a:p>
            <a:pPr eaLnBrk="1" hangingPunct="1">
              <a:spcBef>
                <a:spcPct val="0"/>
              </a:spcBef>
            </a:pPr>
            <a:r>
              <a:rPr lang="en-US" altLang="zh-CN" baseline="0" dirty="0" smtClean="0"/>
              <a:t>Also, working with our group members, make me fit into the team easily, that made a solid foundation of teamwork in the future.</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18</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a:t>
            </a:r>
            <a:r>
              <a:rPr lang="en-US" altLang="zh-CN" baseline="0" dirty="0" smtClean="0"/>
              <a:t> second project is Kinect2 Image mapping and composition</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19</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In</a:t>
            </a:r>
            <a:r>
              <a:rPr lang="en-US" altLang="zh-CN" baseline="0" dirty="0" smtClean="0"/>
              <a:t> this project , my role is a developer</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20</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21</a:t>
            </a:fld>
            <a:endParaRPr lang="zh-CN"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22</a:t>
            </a:fld>
            <a:endParaRPr lang="zh-CN"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a:t>
            </a:r>
            <a:r>
              <a:rPr lang="en-US" altLang="zh-CN" baseline="0" dirty="0" smtClean="0"/>
              <a:t>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endParaRPr lang="en-US" altLang="zh-CN" baseline="0" dirty="0" smtClean="0">
              <a:latin typeface="Times New Roman" pitchFamily="18" charset="0"/>
              <a:cs typeface="Times New Roman" pitchFamily="18" charset="0"/>
            </a:endParaRP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a:t>
            </a:r>
            <a:r>
              <a:rPr lang="en-US" altLang="zh-CN" baseline="0" dirty="0" smtClean="0">
                <a:latin typeface="Times New Roman" pitchFamily="18" charset="0"/>
                <a:cs typeface="Times New Roman" pitchFamily="18" charset="0"/>
              </a:rPr>
              <a:t>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a:t>
            </a:r>
            <a:r>
              <a:rPr lang="en-US" altLang="zh-CN" baseline="0" dirty="0" smtClean="0">
                <a:latin typeface="Times New Roman" pitchFamily="18" charset="0"/>
                <a:cs typeface="Times New Roman" pitchFamily="18" charset="0"/>
              </a:rPr>
              <a:t>company in China, </a:t>
            </a:r>
            <a:r>
              <a:rPr lang="en-US" altLang="zh-CN" baseline="0" dirty="0" smtClean="0">
                <a:latin typeface="Times New Roman" pitchFamily="18" charset="0"/>
                <a:cs typeface="Times New Roman" pitchFamily="18" charset="0"/>
              </a:rPr>
              <a:t>as </a:t>
            </a:r>
            <a:r>
              <a:rPr lang="en-US" altLang="zh-CN" baseline="0" dirty="0" smtClean="0">
                <a:latin typeface="Times New Roman" pitchFamily="18" charset="0"/>
                <a:cs typeface="Times New Roman" pitchFamily="18" charset="0"/>
              </a:rPr>
              <a:t>a software </a:t>
            </a:r>
            <a:r>
              <a:rPr lang="en-US" altLang="zh-CN" baseline="0" dirty="0" smtClean="0">
                <a:latin typeface="Times New Roman" pitchFamily="18" charset="0"/>
                <a:cs typeface="Times New Roman" pitchFamily="18" charset="0"/>
              </a:rPr>
              <a:t>engineer. </a:t>
            </a:r>
          </a:p>
          <a:p>
            <a:r>
              <a:rPr lang="en-US" altLang="zh-CN" baseline="0" dirty="0" smtClean="0">
                <a:latin typeface="Times New Roman" pitchFamily="18" charset="0"/>
                <a:cs typeface="Times New Roman" pitchFamily="18" charset="0"/>
              </a:rPr>
              <a:t>In 2015, I worked in SRCB as an assistant researcher.</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 have been participating all projects of SEB since I joined in SRCB, in 2015</a:t>
            </a:r>
            <a:r>
              <a:rPr lang="en-US" altLang="zh-CN" baseline="0" dirty="0" smtClean="0"/>
              <a:t>. In all of my projects, I have made some stand out contributions in 4 of them. They </a:t>
            </a:r>
            <a:r>
              <a:rPr lang="en-US" altLang="zh-CN" baseline="0" dirty="0" smtClean="0"/>
              <a:t>are drug box recognition, kinect2 image mapping and composition, RCN sign &amp; display app, and BoZ project. </a:t>
            </a:r>
            <a:r>
              <a:rPr lang="en-US" altLang="zh-CN" baseline="0" dirty="0" smtClean="0"/>
              <a:t>The rest projects, I did some assist jobs, such as test cases, did feasibility verification. However, thanks to those projects, I’m </a:t>
            </a:r>
            <a:r>
              <a:rPr lang="en-US" altLang="zh-CN" baseline="0" dirty="0" smtClean="0"/>
              <a:t>not only finished my basic </a:t>
            </a:r>
            <a:r>
              <a:rPr lang="en-US" altLang="zh-CN" baseline="0" dirty="0" smtClean="0"/>
              <a:t>jobs, </a:t>
            </a:r>
            <a:r>
              <a:rPr lang="en-US" altLang="zh-CN" baseline="0" dirty="0" smtClean="0"/>
              <a:t>but also give me lots of practices and overcome kinds difficulties. So, at </a:t>
            </a:r>
            <a:r>
              <a:rPr lang="en-US" altLang="zh-CN" baseline="0" dirty="0" smtClean="0"/>
              <a:t>last, </a:t>
            </a:r>
            <a:r>
              <a:rPr lang="en-US" altLang="zh-CN" baseline="0" dirty="0" smtClean="0"/>
              <a:t>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r>
              <a:rPr lang="en-US" altLang="zh-CN" baseline="0" dirty="0" smtClean="0"/>
              <a:t>.</a:t>
            </a:r>
          </a:p>
          <a:p>
            <a:pPr eaLnBrk="1" hangingPunct="1">
              <a:spcBef>
                <a:spcPct val="0"/>
              </a:spcBef>
            </a:pPr>
            <a:r>
              <a:rPr lang="en-US" altLang="zh-CN" baseline="0" dirty="0" smtClean="0"/>
              <a:t>In the coming pages, I will introduce more details about the jobs I have done in the 4 projects.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27</a:t>
            </a:fld>
            <a:endParaRPr lang="zh-CN" alt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08/03/2018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6.xml"/><Relationship Id="rId2" Type="http://schemas.openxmlformats.org/officeDocument/2006/relationships/tags" Target="../tags/tag2.xml"/><Relationship Id="rId16" Type="http://schemas.openxmlformats.org/officeDocument/2006/relationships/image" Target="../media/image2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24.jpe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tags" Target="../tags/tag29.xml"/><Relationship Id="rId26" Type="http://schemas.openxmlformats.org/officeDocument/2006/relationships/slideLayout" Target="../slideLayouts/slideLayout6.xml"/><Relationship Id="rId3" Type="http://schemas.openxmlformats.org/officeDocument/2006/relationships/tags" Target="../tags/tag14.xml"/><Relationship Id="rId21" Type="http://schemas.openxmlformats.org/officeDocument/2006/relationships/tags" Target="../tags/tag32.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5" Type="http://schemas.openxmlformats.org/officeDocument/2006/relationships/tags" Target="../tags/tag36.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tags" Target="../tags/tag31.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tags" Target="../tags/tag35.xml"/><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tags" Target="../tags/tag34.xml"/><Relationship Id="rId10" Type="http://schemas.openxmlformats.org/officeDocument/2006/relationships/tags" Target="../tags/tag21.xml"/><Relationship Id="rId19" Type="http://schemas.openxmlformats.org/officeDocument/2006/relationships/tags" Target="../tags/tag30.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tags" Target="../tags/tag33.xml"/></Relationships>
</file>

<file path=ppt/slides/_rels/slide16.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notesSlide" Target="../notesSlides/notesSlide15.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slideLayout" Target="../slideLayouts/slideLayout6.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10" Type="http://schemas.openxmlformats.org/officeDocument/2006/relationships/tags" Target="../tags/tag46.xml"/><Relationship Id="rId19" Type="http://schemas.openxmlformats.org/officeDocument/2006/relationships/tags" Target="../tags/tag55.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s>
</file>

<file path=ppt/slides/_rels/slide1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tags" Target="../tags/tag62.xml"/><Relationship Id="rId21" Type="http://schemas.openxmlformats.org/officeDocument/2006/relationships/notesSlide" Target="../notesSlides/notesSlide16.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slideLayout" Target="../slideLayouts/slideLayout6.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image" Target="../media/image7.png"/><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image" Target="../media/image6.png"/><Relationship Id="rId10" Type="http://schemas.openxmlformats.org/officeDocument/2006/relationships/tags" Target="../tags/tag69.xml"/><Relationship Id="rId19" Type="http://schemas.openxmlformats.org/officeDocument/2006/relationships/tags" Target="../tags/tag78.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notesSlide" Target="../notesSlides/notesSlide17.xml"/><Relationship Id="rId2" Type="http://schemas.openxmlformats.org/officeDocument/2006/relationships/tags" Target="../tags/tag80.xml"/><Relationship Id="rId16"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19.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tags" Target="../tags/tag106.xml"/><Relationship Id="rId18" Type="http://schemas.openxmlformats.org/officeDocument/2006/relationships/tags" Target="../tags/tag111.xml"/><Relationship Id="rId3" Type="http://schemas.openxmlformats.org/officeDocument/2006/relationships/tags" Target="../tags/tag96.xml"/><Relationship Id="rId21" Type="http://schemas.openxmlformats.org/officeDocument/2006/relationships/tags" Target="../tags/tag114.xml"/><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notesSlide" Target="../notesSlides/notesSlide18.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slideLayout" Target="../slideLayouts/slideLayout6.xml"/><Relationship Id="rId10" Type="http://schemas.openxmlformats.org/officeDocument/2006/relationships/tags" Target="../tags/tag103.xml"/><Relationship Id="rId19" Type="http://schemas.openxmlformats.org/officeDocument/2006/relationships/tags" Target="../tags/tag11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image" Target="../media/image10.png"/><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image" Target="../media/image9.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notesSlide" Target="../notesSlides/notesSlide19.xml"/><Relationship Id="rId5" Type="http://schemas.openxmlformats.org/officeDocument/2006/relationships/tags" Target="../tags/tag120.xml"/><Relationship Id="rId10" Type="http://schemas.openxmlformats.org/officeDocument/2006/relationships/slideLayout" Target="../slideLayouts/slideLayout6.xml"/><Relationship Id="rId4" Type="http://schemas.openxmlformats.org/officeDocument/2006/relationships/tags" Target="../tags/tag119.xml"/><Relationship Id="rId9" Type="http://schemas.openxmlformats.org/officeDocument/2006/relationships/tags" Target="../tags/tag124.xml"/></Relationships>
</file>

<file path=ppt/slides/_rels/slide21.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tags" Target="../tags/tag137.xml"/><Relationship Id="rId18" Type="http://schemas.openxmlformats.org/officeDocument/2006/relationships/tags" Target="../tags/tag142.xml"/><Relationship Id="rId3" Type="http://schemas.openxmlformats.org/officeDocument/2006/relationships/tags" Target="../tags/tag127.xml"/><Relationship Id="rId21" Type="http://schemas.openxmlformats.org/officeDocument/2006/relationships/tags" Target="../tags/tag145.xml"/><Relationship Id="rId7" Type="http://schemas.openxmlformats.org/officeDocument/2006/relationships/tags" Target="../tags/tag131.xml"/><Relationship Id="rId12" Type="http://schemas.openxmlformats.org/officeDocument/2006/relationships/tags" Target="../tags/tag136.xml"/><Relationship Id="rId17" Type="http://schemas.openxmlformats.org/officeDocument/2006/relationships/tags" Target="../tags/tag141.xml"/><Relationship Id="rId2" Type="http://schemas.openxmlformats.org/officeDocument/2006/relationships/tags" Target="../tags/tag126.xml"/><Relationship Id="rId16" Type="http://schemas.openxmlformats.org/officeDocument/2006/relationships/tags" Target="../tags/tag140.xml"/><Relationship Id="rId20" Type="http://schemas.openxmlformats.org/officeDocument/2006/relationships/tags" Target="../tags/tag144.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tags" Target="../tags/tag135.xml"/><Relationship Id="rId24" Type="http://schemas.openxmlformats.org/officeDocument/2006/relationships/notesSlide" Target="../notesSlides/notesSlide20.xml"/><Relationship Id="rId5" Type="http://schemas.openxmlformats.org/officeDocument/2006/relationships/tags" Target="../tags/tag129.xml"/><Relationship Id="rId15" Type="http://schemas.openxmlformats.org/officeDocument/2006/relationships/tags" Target="../tags/tag139.xml"/><Relationship Id="rId23" Type="http://schemas.openxmlformats.org/officeDocument/2006/relationships/slideLayout" Target="../slideLayouts/slideLayout6.xml"/><Relationship Id="rId10" Type="http://schemas.openxmlformats.org/officeDocument/2006/relationships/tags" Target="../tags/tag134.xml"/><Relationship Id="rId19" Type="http://schemas.openxmlformats.org/officeDocument/2006/relationships/tags" Target="../tags/tag143.xml"/><Relationship Id="rId4" Type="http://schemas.openxmlformats.org/officeDocument/2006/relationships/tags" Target="../tags/tag128.xml"/><Relationship Id="rId9" Type="http://schemas.openxmlformats.org/officeDocument/2006/relationships/tags" Target="../tags/tag133.xml"/><Relationship Id="rId14" Type="http://schemas.openxmlformats.org/officeDocument/2006/relationships/tags" Target="../tags/tag138.xml"/><Relationship Id="rId22" Type="http://schemas.openxmlformats.org/officeDocument/2006/relationships/tags" Target="../tags/tag146.xml"/></Relationships>
</file>

<file path=ppt/slides/_rels/slide22.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tags" Target="../tags/tag164.xml"/><Relationship Id="rId3" Type="http://schemas.openxmlformats.org/officeDocument/2006/relationships/tags" Target="../tags/tag149.xml"/><Relationship Id="rId21" Type="http://schemas.openxmlformats.org/officeDocument/2006/relationships/tags" Target="../tags/tag167.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tags" Target="../tags/tag163.xml"/><Relationship Id="rId2" Type="http://schemas.openxmlformats.org/officeDocument/2006/relationships/tags" Target="../tags/tag148.xml"/><Relationship Id="rId16" Type="http://schemas.openxmlformats.org/officeDocument/2006/relationships/tags" Target="../tags/tag162.xml"/><Relationship Id="rId20" Type="http://schemas.openxmlformats.org/officeDocument/2006/relationships/tags" Target="../tags/tag166.xml"/><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24" Type="http://schemas.openxmlformats.org/officeDocument/2006/relationships/notesSlide" Target="../notesSlides/notesSlide21.xml"/><Relationship Id="rId5" Type="http://schemas.openxmlformats.org/officeDocument/2006/relationships/tags" Target="../tags/tag151.xml"/><Relationship Id="rId15" Type="http://schemas.openxmlformats.org/officeDocument/2006/relationships/tags" Target="../tags/tag161.xml"/><Relationship Id="rId23" Type="http://schemas.openxmlformats.org/officeDocument/2006/relationships/slideLayout" Target="../slideLayouts/slideLayout6.xml"/><Relationship Id="rId10" Type="http://schemas.openxmlformats.org/officeDocument/2006/relationships/tags" Target="../tags/tag156.xml"/><Relationship Id="rId19" Type="http://schemas.openxmlformats.org/officeDocument/2006/relationships/tags" Target="../tags/tag165.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 Id="rId22" Type="http://schemas.openxmlformats.org/officeDocument/2006/relationships/tags" Target="../tags/tag1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0.xml"/><Relationship Id="rId1" Type="http://schemas.openxmlformats.org/officeDocument/2006/relationships/tags" Target="../tags/tag169.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tags" Target="../tags/tag196.xml"/><Relationship Id="rId3" Type="http://schemas.openxmlformats.org/officeDocument/2006/relationships/tags" Target="../tags/tag173.xml"/><Relationship Id="rId21" Type="http://schemas.openxmlformats.org/officeDocument/2006/relationships/tags" Target="../tags/tag191.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33" Type="http://schemas.openxmlformats.org/officeDocument/2006/relationships/notesSlide" Target="../notesSlides/notesSlide26.xml"/><Relationship Id="rId2" Type="http://schemas.openxmlformats.org/officeDocument/2006/relationships/tags" Target="../tags/tag172.xml"/><Relationship Id="rId16" Type="http://schemas.openxmlformats.org/officeDocument/2006/relationships/tags" Target="../tags/tag186.xml"/><Relationship Id="rId20" Type="http://schemas.openxmlformats.org/officeDocument/2006/relationships/tags" Target="../tags/tag190.xml"/><Relationship Id="rId29" Type="http://schemas.openxmlformats.org/officeDocument/2006/relationships/tags" Target="../tags/tag199.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24" Type="http://schemas.openxmlformats.org/officeDocument/2006/relationships/tags" Target="../tags/tag194.xml"/><Relationship Id="rId32" Type="http://schemas.openxmlformats.org/officeDocument/2006/relationships/slideLayout" Target="../slideLayouts/slideLayout6.xml"/><Relationship Id="rId5" Type="http://schemas.openxmlformats.org/officeDocument/2006/relationships/tags" Target="../tags/tag175.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10" Type="http://schemas.openxmlformats.org/officeDocument/2006/relationships/tags" Target="../tags/tag180.xml"/><Relationship Id="rId19" Type="http://schemas.openxmlformats.org/officeDocument/2006/relationships/tags" Target="../tags/tag189.xml"/><Relationship Id="rId31" Type="http://schemas.openxmlformats.org/officeDocument/2006/relationships/tags" Target="../tags/tag201.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tags" Target="../tags/tag192.xml"/><Relationship Id="rId27" Type="http://schemas.openxmlformats.org/officeDocument/2006/relationships/tags" Target="../tags/tag197.xml"/><Relationship Id="rId30" Type="http://schemas.openxmlformats.org/officeDocument/2006/relationships/tags" Target="../tags/tag200.xml"/><Relationship Id="rId8" Type="http://schemas.openxmlformats.org/officeDocument/2006/relationships/tags" Target="../tags/tag178.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216451"/>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2" name="TextBox 1"/>
          <p:cNvSpPr txBox="1"/>
          <p:nvPr/>
        </p:nvSpPr>
        <p:spPr>
          <a:xfrm>
            <a:off x="4304928" y="2852936"/>
            <a:ext cx="4206601" cy="707886"/>
          </a:xfrm>
          <a:prstGeom prst="rect">
            <a:avLst/>
          </a:prstGeom>
          <a:noFill/>
        </p:spPr>
        <p:txBody>
          <a:bodyPr wrap="none" rtlCol="0">
            <a:spAutoFit/>
          </a:bodyPr>
          <a:lstStyle/>
          <a:p>
            <a:r>
              <a:rPr lang="en-US" altLang="zh-CN" sz="4000" dirty="0" smtClean="0"/>
              <a:t>Promotion Report</a:t>
            </a:r>
            <a:endParaRPr lang="zh-CN" alt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516805"/>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dirty="0" smtClean="0">
                <a:latin typeface="Times New Roman" pitchFamily="18" charset="0"/>
                <a:ea typeface="宋体" panose="02010600030101010101" pitchFamily="2" charset="-122"/>
                <a:cs typeface="Times New Roman" pitchFamily="18" charset="0"/>
              </a:rPr>
              <a:t>Huang </a:t>
            </a:r>
            <a:r>
              <a:rPr lang="en-US" altLang="ja-JP" sz="2800" dirty="0" err="1" smtClean="0">
                <a:latin typeface="Times New Roman" pitchFamily="18" charset="0"/>
                <a:ea typeface="宋体" panose="02010600030101010101" pitchFamily="2" charset="-122"/>
                <a:cs typeface="Times New Roman" pitchFamily="18" charset="0"/>
              </a:rPr>
              <a:t>Boyuan</a:t>
            </a:r>
            <a:endParaRPr lang="en-US" altLang="ja-JP" sz="28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3279897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3119612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gss0.bdstatic.com/94o3dSag_xI4khGkpoWK1HF6hhy/baike/w%3D268%3Bg%3D0/sign=3b6091daf7039245a1b5e609bfafc3ff/d52a2834349b033ba31b9bcd1ece36d3d539bd1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9604" y="3832030"/>
            <a:ext cx="1152128" cy="8211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s1.bdstatic.com/-vo3dSag_xI4khGkpoWK1HF6hhy/baike/w%3D268%3Bg%3D0/sign=6891415f51da81cb4ee684cb6a5db72b/e850352ac65c103896bc6769b2119313b17e895f.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21965" y="3338042"/>
            <a:ext cx="706094" cy="706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MH_Other_1"/>
          <p:cNvCxnSpPr>
            <a:endCxn id="7" idx="57"/>
          </p:cNvCxnSpPr>
          <p:nvPr>
            <p:custDataLst>
              <p:tags r:id="rId2"/>
            </p:custDataLst>
          </p:nvPr>
        </p:nvCxnSpPr>
        <p:spPr>
          <a:xfrm flipH="1">
            <a:off x="2274152" y="2534790"/>
            <a:ext cx="860" cy="68447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7" name="MH_Other_2"/>
          <p:cNvSpPr/>
          <p:nvPr>
            <p:custDataLst>
              <p:tags r:id="rId3"/>
            </p:custDataLst>
          </p:nvPr>
        </p:nvSpPr>
        <p:spPr>
          <a:xfrm>
            <a:off x="1712640" y="3182862"/>
            <a:ext cx="1123024" cy="10382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3" name="MH_Other_3"/>
          <p:cNvCxnSpPr>
            <a:endCxn id="11" idx="57"/>
          </p:cNvCxnSpPr>
          <p:nvPr>
            <p:custDataLst>
              <p:tags r:id="rId4"/>
            </p:custDataLst>
          </p:nvPr>
        </p:nvCxnSpPr>
        <p:spPr>
          <a:xfrm>
            <a:off x="4515668" y="2534790"/>
            <a:ext cx="1" cy="1075218"/>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1" name="MH_Other_4"/>
          <p:cNvSpPr/>
          <p:nvPr>
            <p:custDataLst>
              <p:tags r:id="rId5"/>
            </p:custDataLst>
          </p:nvPr>
        </p:nvSpPr>
        <p:spPr>
          <a:xfrm>
            <a:off x="3728864" y="3559026"/>
            <a:ext cx="1573609" cy="1454150"/>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7" name="MH_Other_5"/>
          <p:cNvCxnSpPr>
            <a:endCxn id="15" idx="63"/>
          </p:cNvCxnSpPr>
          <p:nvPr>
            <p:custDataLst>
              <p:tags r:id="rId6"/>
            </p:custDataLst>
          </p:nvPr>
        </p:nvCxnSpPr>
        <p:spPr>
          <a:xfrm>
            <a:off x="7692512" y="2534790"/>
            <a:ext cx="2" cy="124260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5" name="MH_Other_6"/>
          <p:cNvSpPr/>
          <p:nvPr>
            <p:custDataLst>
              <p:tags r:id="rId7"/>
            </p:custDataLst>
          </p:nvPr>
        </p:nvSpPr>
        <p:spPr>
          <a:xfrm>
            <a:off x="6687608" y="3776638"/>
            <a:ext cx="2009808" cy="20286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sp>
        <p:nvSpPr>
          <p:cNvPr id="2059" name="MH_PageTitle"/>
          <p:cNvSpPr>
            <a:spLocks noGrp="1"/>
          </p:cNvSpPr>
          <p:nvPr>
            <p:ph type="title"/>
            <p:custDataLst>
              <p:tags r:id="rId8"/>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18" name="右箭头 17"/>
          <p:cNvSpPr/>
          <p:nvPr/>
        </p:nvSpPr>
        <p:spPr bwMode="auto">
          <a:xfrm>
            <a:off x="848545" y="2246758"/>
            <a:ext cx="8640960" cy="393345"/>
          </a:xfrm>
          <a:prstGeom prst="rightArrow">
            <a:avLst/>
          </a:prstGeom>
          <a:solidFill>
            <a:srgbClr val="92D050"/>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24" name="MH_SubTitle_1"/>
          <p:cNvSpPr/>
          <p:nvPr>
            <p:custDataLst>
              <p:tags r:id="rId9"/>
            </p:custDataLst>
          </p:nvPr>
        </p:nvSpPr>
        <p:spPr>
          <a:xfrm>
            <a:off x="848748"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2005</a:t>
            </a:r>
            <a:endParaRPr lang="zh-CN" altLang="en-US" dirty="0">
              <a:solidFill>
                <a:srgbClr val="FFFFFF"/>
              </a:solidFill>
              <a:cs typeface="Verdana" panose="020B0604030504040204" pitchFamily="34" charset="0"/>
            </a:endParaRPr>
          </a:p>
        </p:txBody>
      </p:sp>
      <p:sp>
        <p:nvSpPr>
          <p:cNvPr id="25" name="MH_SubTitle_1"/>
          <p:cNvSpPr/>
          <p:nvPr>
            <p:custDataLst>
              <p:tags r:id="rId10"/>
            </p:custDataLst>
          </p:nvPr>
        </p:nvSpPr>
        <p:spPr>
          <a:xfrm>
            <a:off x="3036102"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2013</a:t>
            </a:r>
            <a:endParaRPr lang="zh-CN" altLang="en-US" dirty="0">
              <a:solidFill>
                <a:srgbClr val="FFFFFF"/>
              </a:solidFill>
              <a:cs typeface="Verdana" panose="020B0604030504040204" pitchFamily="34" charset="0"/>
            </a:endParaRPr>
          </a:p>
        </p:txBody>
      </p:sp>
      <p:sp>
        <p:nvSpPr>
          <p:cNvPr id="26" name="MH_SubTitle_1"/>
          <p:cNvSpPr/>
          <p:nvPr>
            <p:custDataLst>
              <p:tags r:id="rId11"/>
            </p:custDataLst>
          </p:nvPr>
        </p:nvSpPr>
        <p:spPr>
          <a:xfrm>
            <a:off x="5457056"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solidFill>
                  <a:srgbClr val="FFFFFF"/>
                </a:solidFill>
                <a:cs typeface="Verdana" panose="020B0604030504040204" pitchFamily="34" charset="0"/>
              </a:rPr>
              <a:t>2015</a:t>
            </a:r>
            <a:endParaRPr lang="zh-CN" altLang="en-US" dirty="0">
              <a:solidFill>
                <a:srgbClr val="FFFFFF"/>
              </a:solidFill>
              <a:cs typeface="Verdana" panose="020B0604030504040204" pitchFamily="34" charset="0"/>
            </a:endParaRPr>
          </a:p>
        </p:txBody>
      </p:sp>
      <p:sp>
        <p:nvSpPr>
          <p:cNvPr id="30" name="TextBox 29"/>
          <p:cNvSpPr txBox="1"/>
          <p:nvPr/>
        </p:nvSpPr>
        <p:spPr>
          <a:xfrm>
            <a:off x="848748" y="1484784"/>
            <a:ext cx="5776005" cy="369332"/>
          </a:xfrm>
          <a:prstGeom prst="rect">
            <a:avLst/>
          </a:prstGeom>
          <a:noFill/>
        </p:spPr>
        <p:txBody>
          <a:bodyPr wrap="none" rtlCol="0">
            <a:spAutoFit/>
          </a:bodyPr>
          <a:lstStyle/>
          <a:p>
            <a:pPr marL="285750" indent="-285750">
              <a:buFont typeface="Wingdings" pitchFamily="2" charset="2"/>
              <a:buChar char="n"/>
            </a:pPr>
            <a:r>
              <a:rPr lang="en-US" altLang="zh-CN" sz="1800" dirty="0" smtClean="0">
                <a:latin typeface="Times New Roman" pitchFamily="18" charset="0"/>
                <a:cs typeface="Times New Roman" pitchFamily="18" charset="0"/>
              </a:rPr>
              <a:t>Apply </a:t>
            </a:r>
            <a:r>
              <a:rPr lang="en-US" altLang="zh-CN" sz="1800" dirty="0" smtClean="0">
                <a:solidFill>
                  <a:srgbClr val="FF0000"/>
                </a:solidFill>
                <a:latin typeface="Times New Roman" pitchFamily="18" charset="0"/>
                <a:cs typeface="Times New Roman" pitchFamily="18" charset="0"/>
              </a:rPr>
              <a:t>Deputy Researcher I </a:t>
            </a:r>
            <a:r>
              <a:rPr lang="en-US" altLang="zh-CN" sz="1800" dirty="0" smtClean="0">
                <a:latin typeface="Times New Roman" pitchFamily="18" charset="0"/>
                <a:cs typeface="Times New Roman" pitchFamily="18" charset="0"/>
              </a:rPr>
              <a:t>from </a:t>
            </a:r>
            <a:r>
              <a:rPr lang="en-US" altLang="zh-CN" sz="1800" dirty="0" smtClean="0">
                <a:solidFill>
                  <a:srgbClr val="FF0000"/>
                </a:solidFill>
                <a:latin typeface="Times New Roman" pitchFamily="18" charset="0"/>
                <a:cs typeface="Times New Roman" pitchFamily="18" charset="0"/>
              </a:rPr>
              <a:t>Assistant Researcher III</a:t>
            </a:r>
            <a:endParaRPr lang="zh-CN" altLang="en-US" sz="1800" dirty="0">
              <a:solidFill>
                <a:srgbClr val="FF0000"/>
              </a:solidFill>
              <a:latin typeface="Times New Roman" pitchFamily="18" charset="0"/>
              <a:cs typeface="Times New Roman" pitchFamily="18" charset="0"/>
            </a:endParaRPr>
          </a:p>
        </p:txBody>
      </p:sp>
      <p:pic>
        <p:nvPicPr>
          <p:cNvPr id="3077"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9658" y="4570722"/>
            <a:ext cx="1145708" cy="50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321487" y="4494193"/>
            <a:ext cx="1905330" cy="646331"/>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Bachelor’s Degree</a:t>
            </a:r>
          </a:p>
          <a:p>
            <a:pPr algn="ctr"/>
            <a:r>
              <a:rPr lang="en-US" altLang="zh-CN" sz="1800" dirty="0" smtClean="0">
                <a:latin typeface="Times New Roman" pitchFamily="18" charset="0"/>
                <a:cs typeface="Times New Roman" pitchFamily="18" charset="0"/>
              </a:rPr>
              <a:t>Master’s Degree</a:t>
            </a:r>
            <a:endParaRPr lang="zh-CN" altLang="en-US" sz="1800" dirty="0">
              <a:latin typeface="Times New Roman" pitchFamily="18" charset="0"/>
              <a:cs typeface="Times New Roman" pitchFamily="18" charset="0"/>
            </a:endParaRPr>
          </a:p>
        </p:txBody>
      </p:sp>
      <p:sp>
        <p:nvSpPr>
          <p:cNvPr id="38" name="TextBox 37"/>
          <p:cNvSpPr txBox="1"/>
          <p:nvPr/>
        </p:nvSpPr>
        <p:spPr>
          <a:xfrm>
            <a:off x="3560922" y="5219908"/>
            <a:ext cx="1909497"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Software Engineer</a:t>
            </a:r>
          </a:p>
        </p:txBody>
      </p:sp>
      <p:sp>
        <p:nvSpPr>
          <p:cNvPr id="39" name="TextBox 38"/>
          <p:cNvSpPr txBox="1"/>
          <p:nvPr/>
        </p:nvSpPr>
        <p:spPr>
          <a:xfrm>
            <a:off x="6490904" y="5949280"/>
            <a:ext cx="2403223"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Assistant Researcher III</a:t>
            </a:r>
          </a:p>
        </p:txBody>
      </p:sp>
    </p:spTree>
    <p:custDataLst>
      <p:tags r:id="rId1"/>
    </p:custDataLst>
    <p:extLst>
      <p:ext uri="{BB962C8B-B14F-4D97-AF65-F5344CB8AC3E}">
        <p14:creationId xmlns:p14="http://schemas.microsoft.com/office/powerpoint/2010/main" val="332768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117207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MH_Other_1"/>
          <p:cNvSpPr/>
          <p:nvPr>
            <p:custDataLst>
              <p:tags r:id="rId2"/>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cxnSp>
        <p:nvCxnSpPr>
          <p:cNvPr id="3" name="MH_Other_2"/>
          <p:cNvCxnSpPr/>
          <p:nvPr>
            <p:custDataLst>
              <p:tags r:id="rId3"/>
            </p:custDataLst>
          </p:nvPr>
        </p:nvCxnSpPr>
        <p:spPr>
          <a:xfrm>
            <a:off x="725752" y="4371975"/>
            <a:ext cx="84355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3"/>
          <p:cNvSpPr/>
          <p:nvPr>
            <p:custDataLst>
              <p:tags r:id="rId4"/>
            </p:custDataLst>
          </p:nvPr>
        </p:nvSpPr>
        <p:spPr>
          <a:xfrm>
            <a:off x="1585648" y="4292601"/>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 name="MH_Other_4"/>
          <p:cNvCxnSpPr>
            <a:stCxn id="5" idx="0"/>
          </p:cNvCxnSpPr>
          <p:nvPr>
            <p:custDataLst>
              <p:tags r:id="rId5"/>
            </p:custDataLst>
          </p:nvPr>
        </p:nvCxnSpPr>
        <p:spPr>
          <a:xfrm flipH="1" flipV="1">
            <a:off x="1678517"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6"/>
            </p:custDataLst>
          </p:nvPr>
        </p:nvSpPr>
        <p:spPr>
          <a:xfrm>
            <a:off x="890853"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55" name="MH_Text_1"/>
          <p:cNvSpPr txBox="1">
            <a:spLocks/>
          </p:cNvSpPr>
          <p:nvPr>
            <p:custDataLst>
              <p:tags r:id="rId7"/>
            </p:custDataLst>
          </p:nvPr>
        </p:nvSpPr>
        <p:spPr bwMode="auto">
          <a:xfrm>
            <a:off x="875375" y="2898776"/>
            <a:ext cx="165271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11" name="MH_Other_5"/>
          <p:cNvSpPr/>
          <p:nvPr>
            <p:custDataLst>
              <p:tags r:id="rId8"/>
            </p:custDataLst>
          </p:nvPr>
        </p:nvSpPr>
        <p:spPr>
          <a:xfrm>
            <a:off x="4854973"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12" name="MH_Other_6"/>
          <p:cNvCxnSpPr>
            <a:stCxn id="11" idx="0"/>
          </p:cNvCxnSpPr>
          <p:nvPr>
            <p:custDataLst>
              <p:tags r:id="rId9"/>
            </p:custDataLst>
          </p:nvPr>
        </p:nvCxnSpPr>
        <p:spPr>
          <a:xfrm flipV="1">
            <a:off x="4949560"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MH_SubTitle_3"/>
          <p:cNvSpPr txBox="1">
            <a:spLocks/>
          </p:cNvSpPr>
          <p:nvPr>
            <p:custDataLst>
              <p:tags r:id="rId10"/>
            </p:custDataLst>
          </p:nvPr>
        </p:nvSpPr>
        <p:spPr>
          <a:xfrm>
            <a:off x="4139540"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59" name="MH_Text_3"/>
          <p:cNvSpPr txBox="1">
            <a:spLocks/>
          </p:cNvSpPr>
          <p:nvPr>
            <p:custDataLst>
              <p:tags r:id="rId11"/>
            </p:custDataLst>
          </p:nvPr>
        </p:nvSpPr>
        <p:spPr bwMode="auto">
          <a:xfrm>
            <a:off x="4122342" y="2898776"/>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21" name="MH_Other_7"/>
          <p:cNvSpPr/>
          <p:nvPr>
            <p:custDataLst>
              <p:tags r:id="rId12"/>
            </p:custDataLst>
          </p:nvPr>
        </p:nvSpPr>
        <p:spPr>
          <a:xfrm>
            <a:off x="8124296"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2" name="MH_Other_8"/>
          <p:cNvCxnSpPr>
            <a:stCxn id="21" idx="0"/>
          </p:cNvCxnSpPr>
          <p:nvPr>
            <p:custDataLst>
              <p:tags r:id="rId13"/>
            </p:custDataLst>
          </p:nvPr>
        </p:nvCxnSpPr>
        <p:spPr>
          <a:xfrm flipV="1">
            <a:off x="8218885"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MH_SubTitle_5"/>
          <p:cNvSpPr txBox="1">
            <a:spLocks/>
          </p:cNvSpPr>
          <p:nvPr>
            <p:custDataLst>
              <p:tags r:id="rId14"/>
            </p:custDataLst>
          </p:nvPr>
        </p:nvSpPr>
        <p:spPr>
          <a:xfrm>
            <a:off x="7386506"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3" name="MH_Text_5"/>
          <p:cNvSpPr txBox="1">
            <a:spLocks/>
          </p:cNvSpPr>
          <p:nvPr>
            <p:custDataLst>
              <p:tags r:id="rId15"/>
            </p:custDataLst>
          </p:nvPr>
        </p:nvSpPr>
        <p:spPr bwMode="auto">
          <a:xfrm>
            <a:off x="7369308" y="2898776"/>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33" name="MH_SubTitle_2"/>
          <p:cNvSpPr txBox="1">
            <a:spLocks/>
          </p:cNvSpPr>
          <p:nvPr>
            <p:custDataLst>
              <p:tags r:id="rId16"/>
            </p:custDataLst>
          </p:nvPr>
        </p:nvSpPr>
        <p:spPr>
          <a:xfrm>
            <a:off x="2533254" y="4891088"/>
            <a:ext cx="1618323" cy="423862"/>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5" name="MH_Text_2"/>
          <p:cNvSpPr txBox="1">
            <a:spLocks/>
          </p:cNvSpPr>
          <p:nvPr>
            <p:custDataLst>
              <p:tags r:id="rId17"/>
            </p:custDataLst>
          </p:nvPr>
        </p:nvSpPr>
        <p:spPr bwMode="auto">
          <a:xfrm>
            <a:off x="2498859" y="5259389"/>
            <a:ext cx="165271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35" name="MH_SubTitle_4"/>
          <p:cNvSpPr txBox="1">
            <a:spLocks/>
          </p:cNvSpPr>
          <p:nvPr>
            <p:custDataLst>
              <p:tags r:id="rId18"/>
            </p:custDataLst>
          </p:nvPr>
        </p:nvSpPr>
        <p:spPr>
          <a:xfrm>
            <a:off x="5780221" y="4891088"/>
            <a:ext cx="1620044" cy="423862"/>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7" name="MH_Text_4"/>
          <p:cNvSpPr txBox="1">
            <a:spLocks/>
          </p:cNvSpPr>
          <p:nvPr>
            <p:custDataLst>
              <p:tags r:id="rId19"/>
            </p:custDataLst>
          </p:nvPr>
        </p:nvSpPr>
        <p:spPr bwMode="auto">
          <a:xfrm>
            <a:off x="5745825" y="5259389"/>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42" name="MH_Other_9"/>
          <p:cNvSpPr/>
          <p:nvPr>
            <p:custDataLst>
              <p:tags r:id="rId20"/>
            </p:custDataLst>
          </p:nvPr>
        </p:nvSpPr>
        <p:spPr>
          <a:xfrm flipV="1">
            <a:off x="3219451" y="4278314"/>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48" name="MH_Other_10"/>
          <p:cNvCxnSpPr>
            <a:stCxn id="42" idx="0"/>
          </p:cNvCxnSpPr>
          <p:nvPr>
            <p:custDataLst>
              <p:tags r:id="rId21"/>
            </p:custDataLst>
          </p:nvPr>
        </p:nvCxnSpPr>
        <p:spPr>
          <a:xfrm flipH="1">
            <a:off x="3314039"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MH_Other_11"/>
          <p:cNvSpPr/>
          <p:nvPr>
            <p:custDataLst>
              <p:tags r:id="rId22"/>
            </p:custDataLst>
          </p:nvPr>
        </p:nvSpPr>
        <p:spPr>
          <a:xfrm flipV="1">
            <a:off x="6490494" y="4278314"/>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1" name="MH_Other_12"/>
          <p:cNvCxnSpPr>
            <a:stCxn id="50" idx="0"/>
          </p:cNvCxnSpPr>
          <p:nvPr>
            <p:custDataLst>
              <p:tags r:id="rId23"/>
            </p:custDataLst>
          </p:nvPr>
        </p:nvCxnSpPr>
        <p:spPr>
          <a:xfrm flipH="1">
            <a:off x="6583363"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72" name="MH_PageTitle"/>
          <p:cNvSpPr>
            <a:spLocks noGrp="1"/>
          </p:cNvSpPr>
          <p:nvPr>
            <p:ph type="title"/>
            <p:custDataLst>
              <p:tags r:id="rId24"/>
            </p:custDataLst>
          </p:nvPr>
        </p:nvSpPr>
        <p:spPr/>
        <p:txBody>
          <a:bodyPr/>
          <a:lstStyle/>
          <a:p>
            <a:pPr eaLnBrk="1" hangingPunct="1"/>
            <a:r>
              <a:rPr lang="en-US" altLang="zh-CN" smtClean="0"/>
              <a:t>LOREM IPSUM DOLOR </a:t>
            </a:r>
            <a:endParaRPr lang="zh-CN" altLang="en-US" smtClean="0"/>
          </a:p>
        </p:txBody>
      </p:sp>
      <p:sp>
        <p:nvSpPr>
          <p:cNvPr id="2073" name="MH_Desc_1"/>
          <p:cNvSpPr txBox="1">
            <a:spLocks/>
          </p:cNvSpPr>
          <p:nvPr>
            <p:custDataLst>
              <p:tags r:id="rId25"/>
            </p:custDataLst>
          </p:nvPr>
        </p:nvSpPr>
        <p:spPr bwMode="auto">
          <a:xfrm>
            <a:off x="1169458" y="1454151"/>
            <a:ext cx="7651354"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defRPr/>
            </a:pPr>
            <a:r>
              <a:rPr lang="en-US" altLang="zh-CN" sz="1400" dirty="0" smtClean="0">
                <a:latin typeface="+mn-lt"/>
                <a:ea typeface="+mn-ea"/>
              </a:rPr>
              <a:t>CONSECTETUR ADIPISICING ELIT SED EIUSMOD TEMPOR INCIDIDUNT UT LABORE ET DOLORE MAGNA ALIQUA ENIM AD EIUSMOD TEMPOR .</a:t>
            </a:r>
            <a:endParaRPr lang="zh-CN" altLang="en-US" sz="1400" dirty="0" smtClean="0">
              <a:latin typeface="+mn-lt"/>
              <a:ea typeface="+mn-ea"/>
            </a:endParaRPr>
          </a:p>
        </p:txBody>
      </p:sp>
    </p:spTree>
    <p:custDataLst>
      <p:tags r:id="rId1"/>
    </p:custDataLst>
    <p:extLst>
      <p:ext uri="{BB962C8B-B14F-4D97-AF65-F5344CB8AC3E}">
        <p14:creationId xmlns:p14="http://schemas.microsoft.com/office/powerpoint/2010/main" val="91352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4" name="MH_Text_4"/>
          <p:cNvSpPr txBox="1">
            <a:spLocks noChangeArrowheads="1"/>
          </p:cNvSpPr>
          <p:nvPr>
            <p:custDataLst>
              <p:tags r:id="rId23"/>
            </p:custDataLst>
          </p:nvPr>
        </p:nvSpPr>
        <p:spPr bwMode="auto">
          <a:xfrm>
            <a:off x="1540934" y="5492751"/>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1512207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316835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5" name="MH_Other_2"/>
          <p:cNvSpPr/>
          <p:nvPr>
            <p:custDataLst>
              <p:tags r:id="rId4"/>
            </p:custDataLst>
          </p:nvPr>
        </p:nvSpPr>
        <p:spPr>
          <a:xfrm rot="2871886">
            <a:off x="1116409"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01</a:t>
            </a:r>
            <a:endParaRPr lang="zh-CN" altLang="en-US" sz="2400" dirty="0">
              <a:solidFill>
                <a:srgbClr val="FEFFFF"/>
              </a:solidFill>
            </a:endParaRPr>
          </a:p>
        </p:txBody>
      </p:sp>
      <p:sp>
        <p:nvSpPr>
          <p:cNvPr id="26" name="MH_Other_3"/>
          <p:cNvSpPr/>
          <p:nvPr>
            <p:custDataLst>
              <p:tags r:id="rId5"/>
            </p:custDataLst>
          </p:nvPr>
        </p:nvSpPr>
        <p:spPr>
          <a:xfrm>
            <a:off x="776536" y="3069176"/>
            <a:ext cx="39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MH_SubTitle_1"/>
          <p:cNvSpPr txBox="1"/>
          <p:nvPr>
            <p:custDataLst>
              <p:tags r:id="rId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Installation Package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Inno Setup</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Auto configure</a:t>
            </a:r>
          </a:p>
          <a:p>
            <a:pPr>
              <a:lnSpc>
                <a:spcPct val="150000"/>
              </a:lnSpc>
            </a:pP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n"/>
            </a:pPr>
            <a:endParaRPr lang="zh-CN" altLang="en-US" sz="1600" dirty="0">
              <a:latin typeface="Times New Roman" pitchFamily="18" charset="0"/>
              <a:cs typeface="Times New Roman" pitchFamily="18" charset="0"/>
            </a:endParaRPr>
          </a:p>
        </p:txBody>
      </p:sp>
      <p:sp>
        <p:nvSpPr>
          <p:cNvPr id="28" name="MH_Other_4"/>
          <p:cNvSpPr/>
          <p:nvPr>
            <p:custDataLst>
              <p:tags r:id="rId7"/>
            </p:custDataLst>
          </p:nvPr>
        </p:nvSpPr>
        <p:spPr>
          <a:xfrm rot="2871886">
            <a:off x="3276122"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02</a:t>
            </a:r>
            <a:endParaRPr lang="zh-CN" altLang="en-US" sz="2400" dirty="0">
              <a:solidFill>
                <a:srgbClr val="FEFFFF"/>
              </a:solidFill>
            </a:endParaRPr>
          </a:p>
        </p:txBody>
      </p:sp>
      <p:sp>
        <p:nvSpPr>
          <p:cNvPr id="31" name="MH_Other_5"/>
          <p:cNvSpPr/>
          <p:nvPr>
            <p:custDataLst>
              <p:tags r:id="rId8"/>
            </p:custDataLst>
          </p:nvPr>
        </p:nvSpPr>
        <p:spPr>
          <a:xfrm>
            <a:off x="2936249" y="3069176"/>
            <a:ext cx="39000" cy="194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MH_SubTitle_2"/>
          <p:cNvSpPr txBox="1"/>
          <p:nvPr>
            <p:custDataLst>
              <p:tags r:id="rId9"/>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Advanced UI</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Multiple Select</a:t>
            </a:r>
          </a:p>
          <a:p>
            <a:pPr marL="285750" indent="-285750">
              <a:lnSpc>
                <a:spcPct val="150000"/>
              </a:lnSpc>
              <a:buFont typeface="Wingdings" pitchFamily="2" charset="2"/>
              <a:buChar char="n"/>
            </a:pPr>
            <a:r>
              <a:rPr lang="en-US" altLang="zh-CN" sz="1600" dirty="0" smtClean="0">
                <a:latin typeface="Times New Roman" pitchFamily="18" charset="0"/>
                <a:cs typeface="Times New Roman" pitchFamily="18" charset="0"/>
              </a:rPr>
              <a:t>Drag images between controls</a:t>
            </a:r>
            <a:endParaRPr lang="zh-CN" altLang="en-US" sz="1600" dirty="0">
              <a:latin typeface="Times New Roman" pitchFamily="18" charset="0"/>
              <a:cs typeface="Times New Roman" pitchFamily="18" charset="0"/>
            </a:endParaRPr>
          </a:p>
        </p:txBody>
      </p:sp>
      <p:sp>
        <p:nvSpPr>
          <p:cNvPr id="35" name="MH_Other_6"/>
          <p:cNvSpPr/>
          <p:nvPr>
            <p:custDataLst>
              <p:tags r:id="rId10"/>
            </p:custDataLst>
          </p:nvPr>
        </p:nvSpPr>
        <p:spPr>
          <a:xfrm rot="2871886">
            <a:off x="5505648"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03</a:t>
            </a:r>
            <a:endParaRPr lang="zh-CN" altLang="en-US" sz="2400" dirty="0">
              <a:solidFill>
                <a:srgbClr val="FEFFFF"/>
              </a:solidFill>
            </a:endParaRPr>
          </a:p>
        </p:txBody>
      </p:sp>
      <p:sp>
        <p:nvSpPr>
          <p:cNvPr id="36" name="MH_Other_7"/>
          <p:cNvSpPr/>
          <p:nvPr>
            <p:custDataLst>
              <p:tags r:id="rId11"/>
            </p:custDataLst>
          </p:nvPr>
        </p:nvSpPr>
        <p:spPr>
          <a:xfrm>
            <a:off x="5165775" y="3069176"/>
            <a:ext cx="39000" cy="194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SubTitle_3"/>
          <p:cNvSpPr txBox="1"/>
          <p:nvPr>
            <p:custDataLst>
              <p:tags r:id="rId12"/>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Database Module</a:t>
            </a:r>
          </a:p>
          <a:p>
            <a:pPr marL="342900" indent="-342900">
              <a:lnSpc>
                <a:spcPct val="150000"/>
              </a:lnSpc>
              <a:buFont typeface="Wingdings" pitchFamily="2" charset="2"/>
              <a:buChar char="n"/>
            </a:pPr>
            <a:r>
              <a:rPr lang="en-US" altLang="zh-CN" sz="1600" dirty="0" smtClean="0">
                <a:latin typeface="Times New Roman" pitchFamily="18" charset="0"/>
                <a:cs typeface="Times New Roman" pitchFamily="18" charset="0"/>
              </a:rPr>
              <a:t>Basic Function</a:t>
            </a: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Batch import application</a:t>
            </a:r>
            <a:endParaRPr lang="en-US" altLang="zh-CN" sz="1600" dirty="0" smtClean="0">
              <a:latin typeface="Times New Roman" pitchFamily="18" charset="0"/>
              <a:cs typeface="Times New Roman" pitchFamily="18" charset="0"/>
            </a:endParaRP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Connection pool</a:t>
            </a:r>
            <a:endParaRPr lang="zh-CN" altLang="en-US" sz="1600" dirty="0">
              <a:latin typeface="Times New Roman" pitchFamily="18" charset="0"/>
              <a:cs typeface="Times New Roman" pitchFamily="18" charset="0"/>
            </a:endParaRPr>
          </a:p>
        </p:txBody>
      </p:sp>
      <p:sp>
        <p:nvSpPr>
          <p:cNvPr id="41" name="MH_Other_8"/>
          <p:cNvSpPr/>
          <p:nvPr>
            <p:custDataLst>
              <p:tags r:id="rId13"/>
            </p:custDataLst>
          </p:nvPr>
        </p:nvSpPr>
        <p:spPr>
          <a:xfrm rot="2871886">
            <a:off x="7678306"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04</a:t>
            </a:r>
            <a:endParaRPr lang="zh-CN" altLang="en-US" sz="2400" dirty="0">
              <a:solidFill>
                <a:srgbClr val="FEFFFF"/>
              </a:solidFill>
            </a:endParaRPr>
          </a:p>
        </p:txBody>
      </p:sp>
      <p:sp>
        <p:nvSpPr>
          <p:cNvPr id="42" name="MH_Other_9"/>
          <p:cNvSpPr/>
          <p:nvPr>
            <p:custDataLst>
              <p:tags r:id="rId14"/>
            </p:custDataLst>
          </p:nvPr>
        </p:nvSpPr>
        <p:spPr>
          <a:xfrm>
            <a:off x="7338433" y="3069176"/>
            <a:ext cx="39000" cy="19440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MH_SubTitle_4"/>
          <p:cNvSpPr txBox="1"/>
          <p:nvPr>
            <p:custDataLst>
              <p:tags r:id="rId15"/>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 flow Optimize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Temporary file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Memory usage from 1GB -&gt;200MB</a:t>
            </a:r>
            <a:endParaRPr lang="zh-CN" altLang="en-US" sz="1600" dirty="0">
              <a:latin typeface="Times New Roman" pitchFamily="18" charset="0"/>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sp>
        <p:nvSpPr>
          <p:cNvPr id="21" name="MH_SubTitle_1_1"/>
          <p:cNvSpPr txBox="1"/>
          <p:nvPr>
            <p:custDataLst>
              <p:tags r:id="rId1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Installation Package</a:t>
            </a:r>
          </a:p>
          <a:p>
            <a:pPr>
              <a:lnSpc>
                <a:spcPct val="150000"/>
              </a:lnSpc>
            </a:pPr>
            <a:endParaRPr lang="zh-CN" altLang="en-US" sz="1600" dirty="0">
              <a:solidFill>
                <a:srgbClr val="FF0000"/>
              </a:solidFill>
              <a:latin typeface="Times New Roman" pitchFamily="18" charset="0"/>
              <a:cs typeface="Times New Roman" pitchFamily="18" charset="0"/>
            </a:endParaRPr>
          </a:p>
        </p:txBody>
      </p:sp>
      <p:sp>
        <p:nvSpPr>
          <p:cNvPr id="22" name="MH_SubTitle_2_1"/>
          <p:cNvSpPr txBox="1"/>
          <p:nvPr>
            <p:custDataLst>
              <p:tags r:id="rId17"/>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Advanced UI</a:t>
            </a:r>
          </a:p>
        </p:txBody>
      </p:sp>
      <p:sp>
        <p:nvSpPr>
          <p:cNvPr id="23" name="MH_SubTitle_3_1"/>
          <p:cNvSpPr txBox="1"/>
          <p:nvPr>
            <p:custDataLst>
              <p:tags r:id="rId18"/>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Database Module</a:t>
            </a:r>
          </a:p>
        </p:txBody>
      </p:sp>
      <p:sp>
        <p:nvSpPr>
          <p:cNvPr id="29" name="MH_SubTitle_4_1"/>
          <p:cNvSpPr txBox="1"/>
          <p:nvPr>
            <p:custDataLst>
              <p:tags r:id="rId19"/>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 flow Optimize</a:t>
            </a:r>
          </a:p>
        </p:txBody>
      </p:sp>
      <p:pic>
        <p:nvPicPr>
          <p:cNvPr id="30" name="Image1"/>
          <p:cNvPicPr>
            <a:picLocks noChangeAspect="1"/>
          </p:cNvPicPr>
          <p:nvPr/>
        </p:nvPicPr>
        <p:blipFill>
          <a:blip r:embed="rId22"/>
          <a:stretch>
            <a:fillRect/>
          </a:stretch>
        </p:blipFill>
        <p:spPr>
          <a:xfrm>
            <a:off x="776536" y="5013176"/>
            <a:ext cx="2176157" cy="1584176"/>
          </a:xfrm>
          <a:prstGeom prst="rect">
            <a:avLst/>
          </a:prstGeom>
        </p:spPr>
      </p:pic>
      <p:pic>
        <p:nvPicPr>
          <p:cNvPr id="32" name="Image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67835" y="5013176"/>
            <a:ext cx="2014636" cy="152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Image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43565" y="5013176"/>
            <a:ext cx="1946073" cy="116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802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1" nodeType="clickEffect">
                                  <p:stCondLst>
                                    <p:cond delay="0"/>
                                  </p:stCondLst>
                                  <p:childTnLst>
                                    <p:animEffect transition="out" filter="wipe(down)">
                                      <p:cBhvr>
                                        <p:cTn id="25" dur="10"/>
                                        <p:tgtEl>
                                          <p:spTgt spid="21"/>
                                        </p:tgtEl>
                                      </p:cBhvr>
                                    </p:animEffect>
                                    <p:set>
                                      <p:cBhvr>
                                        <p:cTn id="26" dur="1" fill="hold">
                                          <p:stCondLst>
                                            <p:cond delay="9"/>
                                          </p:stCondLst>
                                        </p:cTn>
                                        <p:tgtEl>
                                          <p:spTgt spid="2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childTnLst>
                          </p:cTn>
                        </p:par>
                        <p:par>
                          <p:cTn id="30" fill="hold">
                            <p:stCondLst>
                              <p:cond delay="500"/>
                            </p:stCondLst>
                            <p:childTnLst>
                              <p:par>
                                <p:cTn id="31" presetID="16" presetClass="entr" presetSubtype="2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arn(inVertical)">
                                      <p:cBhvr>
                                        <p:cTn id="33" dur="500"/>
                                        <p:tgtEl>
                                          <p:spTgt spid="2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10"/>
                                        <p:tgtEl>
                                          <p:spTgt spid="22"/>
                                        </p:tgtEl>
                                      </p:cBhvr>
                                    </p:animEffect>
                                    <p:set>
                                      <p:cBhvr>
                                        <p:cTn id="47" dur="1" fill="hold">
                                          <p:stCondLst>
                                            <p:cond delay="9"/>
                                          </p:stCondLst>
                                        </p:cTn>
                                        <p:tgtEl>
                                          <p:spTgt spid="22"/>
                                        </p:tgtEl>
                                        <p:attrNameLst>
                                          <p:attrName>style.visibility</p:attrName>
                                        </p:attrNameLst>
                                      </p:cBhvr>
                                      <p:to>
                                        <p:strVal val="hidden"/>
                                      </p:to>
                                    </p:set>
                                  </p:childTnLst>
                                </p:cTn>
                              </p:par>
                            </p:childTnLst>
                          </p:cTn>
                        </p:par>
                        <p:par>
                          <p:cTn id="48" fill="hold">
                            <p:stCondLst>
                              <p:cond delay="10"/>
                            </p:stCondLst>
                            <p:childTnLst>
                              <p:par>
                                <p:cTn id="49" presetID="16" presetClass="entr" presetSubtype="2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inVertical)">
                                      <p:cBhvr>
                                        <p:cTn id="51" dur="500"/>
                                        <p:tgtEl>
                                          <p:spTgt spid="3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arn(inVertical)">
                                      <p:cBhvr>
                                        <p:cTn id="54" dur="500"/>
                                        <p:tgtEl>
                                          <p:spTgt spid="3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barn(inVertical)">
                                      <p:cBhvr>
                                        <p:cTn id="57" dur="500"/>
                                        <p:tgtEl>
                                          <p:spTgt spid="39"/>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par>
                          <p:cTn id="61" fill="hold">
                            <p:stCondLst>
                              <p:cond delay="510"/>
                            </p:stCondLst>
                            <p:childTnLst>
                              <p:par>
                                <p:cTn id="62" presetID="2" presetClass="entr" presetSubtype="4" fill="hold"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ppt_x"/>
                                          </p:val>
                                        </p:tav>
                                        <p:tav tm="100000">
                                          <p:val>
                                            <p:strVal val="#ppt_x"/>
                                          </p:val>
                                        </p:tav>
                                      </p:tavLst>
                                    </p:anim>
                                    <p:anim calcmode="lin" valueType="num">
                                      <p:cBhvr additive="base">
                                        <p:cTn id="6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grpId="1" nodeType="clickEffect">
                                  <p:stCondLst>
                                    <p:cond delay="0"/>
                                  </p:stCondLst>
                                  <p:childTnLst>
                                    <p:animEffect transition="out" filter="wipe(down)">
                                      <p:cBhvr>
                                        <p:cTn id="69" dur="10"/>
                                        <p:tgtEl>
                                          <p:spTgt spid="23"/>
                                        </p:tgtEl>
                                      </p:cBhvr>
                                    </p:animEffect>
                                    <p:set>
                                      <p:cBhvr>
                                        <p:cTn id="70" dur="1" fill="hold">
                                          <p:stCondLst>
                                            <p:cond delay="9"/>
                                          </p:stCondLst>
                                        </p:cTn>
                                        <p:tgtEl>
                                          <p:spTgt spid="2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childTnLst>
                          </p:cTn>
                        </p:par>
                        <p:par>
                          <p:cTn id="74" fill="hold">
                            <p:stCondLst>
                              <p:cond delay="500"/>
                            </p:stCondLst>
                            <p:childTnLst>
                              <p:par>
                                <p:cTn id="75" presetID="16" presetClass="entr" presetSubtype="21"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barn(inVertical)">
                                      <p:cBhvr>
                                        <p:cTn id="77" dur="500"/>
                                        <p:tgtEl>
                                          <p:spTgt spid="4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arn(inVertical)">
                                      <p:cBhvr>
                                        <p:cTn id="80" dur="500"/>
                                        <p:tgtEl>
                                          <p:spTgt spid="42"/>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arn(inVertical)">
                                      <p:cBhvr>
                                        <p:cTn id="83" dur="500"/>
                                        <p:tgtEl>
                                          <p:spTgt spid="45"/>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arn(inVertical)">
                                      <p:cBhvr>
                                        <p:cTn id="86" dur="500"/>
                                        <p:tgtEl>
                                          <p:spTgt spid="29"/>
                                        </p:tgtEl>
                                      </p:cBhvr>
                                    </p:animEffect>
                                  </p:childTnLst>
                                </p:cTn>
                              </p:par>
                            </p:childTnLst>
                          </p:cTn>
                        </p:par>
                        <p:par>
                          <p:cTn id="87" fill="hold">
                            <p:stCondLst>
                              <p:cond delay="1000"/>
                            </p:stCondLst>
                            <p:childTnLst>
                              <p:par>
                                <p:cTn id="88" presetID="2" presetClass="entr" presetSubtype="4" fill="hold" nodeType="after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animBg="1"/>
      <p:bldP spid="31" grpId="0" animBg="1"/>
      <p:bldP spid="34" grpId="0"/>
      <p:bldP spid="35" grpId="0" animBg="1"/>
      <p:bldP spid="36" grpId="0" animBg="1"/>
      <p:bldP spid="39" grpId="0"/>
      <p:bldP spid="41" grpId="0" animBg="1"/>
      <p:bldP spid="42" grpId="0" animBg="1"/>
      <p:bldP spid="45" grpId="0"/>
      <p:bldP spid="21" grpId="0"/>
      <p:bldP spid="21" grpId="1"/>
      <p:bldP spid="22" grpId="0"/>
      <p:bldP spid="22" grpId="1"/>
      <p:bldP spid="23" grpId="0"/>
      <p:bldP spid="23" grpId="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316835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5" name="MH_Other_2"/>
          <p:cNvSpPr/>
          <p:nvPr>
            <p:custDataLst>
              <p:tags r:id="rId4"/>
            </p:custDataLst>
          </p:nvPr>
        </p:nvSpPr>
        <p:spPr>
          <a:xfrm rot="2871886">
            <a:off x="1116409"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01</a:t>
            </a:r>
            <a:endParaRPr lang="zh-CN" altLang="en-US" sz="2400" dirty="0">
              <a:solidFill>
                <a:srgbClr val="FEFFFF"/>
              </a:solidFill>
            </a:endParaRPr>
          </a:p>
        </p:txBody>
      </p:sp>
      <p:sp>
        <p:nvSpPr>
          <p:cNvPr id="26" name="MH_Other_3"/>
          <p:cNvSpPr/>
          <p:nvPr>
            <p:custDataLst>
              <p:tags r:id="rId5"/>
            </p:custDataLst>
          </p:nvPr>
        </p:nvSpPr>
        <p:spPr>
          <a:xfrm>
            <a:off x="776536" y="3069176"/>
            <a:ext cx="39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MH_SubTitle_1"/>
          <p:cNvSpPr txBox="1"/>
          <p:nvPr>
            <p:custDataLst>
              <p:tags r:id="rId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Installation Package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Inno Setup</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Auto configure</a:t>
            </a:r>
          </a:p>
          <a:p>
            <a:pPr>
              <a:lnSpc>
                <a:spcPct val="150000"/>
              </a:lnSpc>
            </a:pP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n"/>
            </a:pPr>
            <a:endParaRPr lang="zh-CN" altLang="en-US" sz="1600" dirty="0">
              <a:latin typeface="Times New Roman" pitchFamily="18" charset="0"/>
              <a:cs typeface="Times New Roman" pitchFamily="18" charset="0"/>
            </a:endParaRPr>
          </a:p>
        </p:txBody>
      </p:sp>
      <p:sp>
        <p:nvSpPr>
          <p:cNvPr id="28" name="MH_Other_4"/>
          <p:cNvSpPr/>
          <p:nvPr>
            <p:custDataLst>
              <p:tags r:id="rId7"/>
            </p:custDataLst>
          </p:nvPr>
        </p:nvSpPr>
        <p:spPr>
          <a:xfrm rot="2871886">
            <a:off x="3276122"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02</a:t>
            </a:r>
            <a:endParaRPr lang="zh-CN" altLang="en-US" sz="2400" dirty="0">
              <a:solidFill>
                <a:srgbClr val="FEFFFF"/>
              </a:solidFill>
            </a:endParaRPr>
          </a:p>
        </p:txBody>
      </p:sp>
      <p:sp>
        <p:nvSpPr>
          <p:cNvPr id="31" name="MH_Other_5"/>
          <p:cNvSpPr/>
          <p:nvPr>
            <p:custDataLst>
              <p:tags r:id="rId8"/>
            </p:custDataLst>
          </p:nvPr>
        </p:nvSpPr>
        <p:spPr>
          <a:xfrm>
            <a:off x="2936249" y="3069176"/>
            <a:ext cx="39000" cy="194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MH_SubTitle_2"/>
          <p:cNvSpPr txBox="1"/>
          <p:nvPr>
            <p:custDataLst>
              <p:tags r:id="rId9"/>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Advanced UI</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Multiple Select</a:t>
            </a:r>
          </a:p>
          <a:p>
            <a:pPr marL="285750" indent="-285750">
              <a:lnSpc>
                <a:spcPct val="150000"/>
              </a:lnSpc>
              <a:buFont typeface="Wingdings" pitchFamily="2" charset="2"/>
              <a:buChar char="n"/>
            </a:pPr>
            <a:r>
              <a:rPr lang="en-US" altLang="zh-CN" sz="1600" dirty="0" smtClean="0">
                <a:latin typeface="Times New Roman" pitchFamily="18" charset="0"/>
                <a:cs typeface="Times New Roman" pitchFamily="18" charset="0"/>
              </a:rPr>
              <a:t>Drag images between controls</a:t>
            </a:r>
            <a:endParaRPr lang="zh-CN" altLang="en-US" sz="1600" dirty="0">
              <a:latin typeface="Times New Roman" pitchFamily="18" charset="0"/>
              <a:cs typeface="Times New Roman" pitchFamily="18" charset="0"/>
            </a:endParaRPr>
          </a:p>
        </p:txBody>
      </p:sp>
      <p:sp>
        <p:nvSpPr>
          <p:cNvPr id="35" name="MH_Other_6"/>
          <p:cNvSpPr/>
          <p:nvPr>
            <p:custDataLst>
              <p:tags r:id="rId10"/>
            </p:custDataLst>
          </p:nvPr>
        </p:nvSpPr>
        <p:spPr>
          <a:xfrm rot="2871886">
            <a:off x="5505648"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03</a:t>
            </a:r>
            <a:endParaRPr lang="zh-CN" altLang="en-US" sz="2400" dirty="0">
              <a:solidFill>
                <a:srgbClr val="FEFFFF"/>
              </a:solidFill>
            </a:endParaRPr>
          </a:p>
        </p:txBody>
      </p:sp>
      <p:sp>
        <p:nvSpPr>
          <p:cNvPr id="36" name="MH_Other_7"/>
          <p:cNvSpPr/>
          <p:nvPr>
            <p:custDataLst>
              <p:tags r:id="rId11"/>
            </p:custDataLst>
          </p:nvPr>
        </p:nvSpPr>
        <p:spPr>
          <a:xfrm>
            <a:off x="5165775" y="3069176"/>
            <a:ext cx="39000" cy="194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SubTitle_3"/>
          <p:cNvSpPr txBox="1"/>
          <p:nvPr>
            <p:custDataLst>
              <p:tags r:id="rId12"/>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Database Module</a:t>
            </a:r>
          </a:p>
          <a:p>
            <a:pPr marL="342900" indent="-342900">
              <a:lnSpc>
                <a:spcPct val="150000"/>
              </a:lnSpc>
              <a:buFont typeface="Wingdings" pitchFamily="2" charset="2"/>
              <a:buChar char="n"/>
            </a:pPr>
            <a:r>
              <a:rPr lang="en-US" altLang="zh-CN" sz="1600" dirty="0" smtClean="0">
                <a:latin typeface="Times New Roman" pitchFamily="18" charset="0"/>
                <a:cs typeface="Times New Roman" pitchFamily="18" charset="0"/>
              </a:rPr>
              <a:t>Basic Function</a:t>
            </a: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Batch import application</a:t>
            </a:r>
            <a:endParaRPr lang="en-US" altLang="zh-CN" sz="1600" dirty="0" smtClean="0">
              <a:latin typeface="Times New Roman" pitchFamily="18" charset="0"/>
              <a:cs typeface="Times New Roman" pitchFamily="18" charset="0"/>
            </a:endParaRP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Connection pool</a:t>
            </a:r>
            <a:endParaRPr lang="zh-CN" altLang="en-US" sz="1600" dirty="0">
              <a:latin typeface="Times New Roman" pitchFamily="18" charset="0"/>
              <a:cs typeface="Times New Roman" pitchFamily="18" charset="0"/>
            </a:endParaRPr>
          </a:p>
        </p:txBody>
      </p:sp>
      <p:sp>
        <p:nvSpPr>
          <p:cNvPr id="41" name="MH_Other_8"/>
          <p:cNvSpPr/>
          <p:nvPr>
            <p:custDataLst>
              <p:tags r:id="rId13"/>
            </p:custDataLst>
          </p:nvPr>
        </p:nvSpPr>
        <p:spPr>
          <a:xfrm rot="2871886">
            <a:off x="7678306"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04</a:t>
            </a:r>
            <a:endParaRPr lang="zh-CN" altLang="en-US" sz="2400" dirty="0">
              <a:solidFill>
                <a:srgbClr val="FEFFFF"/>
              </a:solidFill>
            </a:endParaRPr>
          </a:p>
        </p:txBody>
      </p:sp>
      <p:sp>
        <p:nvSpPr>
          <p:cNvPr id="42" name="MH_Other_9"/>
          <p:cNvSpPr/>
          <p:nvPr>
            <p:custDataLst>
              <p:tags r:id="rId14"/>
            </p:custDataLst>
          </p:nvPr>
        </p:nvSpPr>
        <p:spPr>
          <a:xfrm>
            <a:off x="7338433" y="3069176"/>
            <a:ext cx="39000" cy="19440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MH_SubTitle_4"/>
          <p:cNvSpPr txBox="1"/>
          <p:nvPr>
            <p:custDataLst>
              <p:tags r:id="rId15"/>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 flow Optimize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Temporary file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Memory usage from 1GB -&gt;200MB</a:t>
            </a:r>
            <a:endParaRPr lang="zh-CN" altLang="en-US" sz="1600" dirty="0">
              <a:latin typeface="Times New Roman" pitchFamily="18" charset="0"/>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sp>
        <p:nvSpPr>
          <p:cNvPr id="37" name="内容占位符 2"/>
          <p:cNvSpPr txBox="1">
            <a:spLocks/>
          </p:cNvSpPr>
          <p:nvPr/>
        </p:nvSpPr>
        <p:spPr>
          <a:xfrm>
            <a:off x="740532" y="5517232"/>
            <a:ext cx="8424936" cy="792223"/>
          </a:xfrm>
          <a:prstGeom prst="rect">
            <a:avLst/>
          </a:prstGeom>
          <a:solidFill>
            <a:schemeClr val="bg1"/>
          </a:solidFill>
          <a:ln w="9525">
            <a:solidFill>
              <a:srgbClr val="0070C0"/>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spcBef>
                <a:spcPts val="550"/>
              </a:spcBef>
              <a:spcAft>
                <a:spcPts val="550"/>
              </a:spcAft>
            </a:pPr>
            <a:r>
              <a:rPr lang="en-US" altLang="zh-CN" sz="1600" dirty="0" smtClean="0">
                <a:latin typeface="Times New Roman" pitchFamily="18" charset="0"/>
                <a:cs typeface="Times New Roman" pitchFamily="18" charset="0"/>
              </a:rPr>
              <a:t>1. In this project, I have improved my coding technique</a:t>
            </a:r>
          </a:p>
          <a:p>
            <a:pPr algn="just">
              <a:spcBef>
                <a:spcPts val="550"/>
              </a:spcBef>
              <a:spcAft>
                <a:spcPts val="550"/>
              </a:spcAft>
            </a:pPr>
            <a:r>
              <a:rPr lang="en-US" altLang="zh-CN" sz="1600" dirty="0" smtClean="0">
                <a:latin typeface="Times New Roman" pitchFamily="18" charset="0"/>
                <a:cs typeface="Times New Roman" pitchFamily="18" charset="0"/>
              </a:rPr>
              <a:t>2. Working with our group members ,make me fit into the team easily</a:t>
            </a:r>
          </a:p>
        </p:txBody>
      </p:sp>
      <p:sp>
        <p:nvSpPr>
          <p:cNvPr id="4" name="TextBox 3" hidden="1"/>
          <p:cNvSpPr txBox="1"/>
          <p:nvPr/>
        </p:nvSpPr>
        <p:spPr>
          <a:xfrm>
            <a:off x="488504" y="5157192"/>
            <a:ext cx="1452642" cy="400110"/>
          </a:xfrm>
          <a:prstGeom prst="rect">
            <a:avLst/>
          </a:prstGeom>
          <a:noFill/>
        </p:spPr>
        <p:txBody>
          <a:bodyPr wrap="none" rtlCol="0">
            <a:spAutoFit/>
          </a:bodyPr>
          <a:lstStyle/>
          <a:p>
            <a:r>
              <a:rPr lang="en-US" altLang="zh-CN" sz="2000" b="1" dirty="0" smtClean="0"/>
              <a:t>Comment:</a:t>
            </a:r>
            <a:endParaRPr lang="zh-CN" altLang="en-US" sz="2000" b="1" dirty="0"/>
          </a:p>
        </p:txBody>
      </p:sp>
    </p:spTree>
    <p:custDataLst>
      <p:tags r:id="rId1"/>
    </p:custDataLst>
    <p:extLst>
      <p:ext uri="{BB962C8B-B14F-4D97-AF65-F5344CB8AC3E}">
        <p14:creationId xmlns:p14="http://schemas.microsoft.com/office/powerpoint/2010/main" val="20338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rgbClr val="FF000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176305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6192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Kinect2 </a:t>
            </a:r>
            <a:r>
              <a:rPr lang="en-US" altLang="zh-CN" sz="2400" b="1" dirty="0">
                <a:solidFill>
                  <a:schemeClr val="tx1">
                    <a:lumMod val="65000"/>
                    <a:lumOff val="35000"/>
                  </a:schemeClr>
                </a:solidFill>
                <a:latin typeface="Times New Roman" pitchFamily="18" charset="0"/>
                <a:ea typeface="+mn-ea"/>
                <a:cs typeface="Times New Roman" pitchFamily="18" charset="0"/>
              </a:rPr>
              <a:t>Image </a:t>
            </a:r>
            <a:r>
              <a:rPr lang="en-US" altLang="zh-CN" sz="2400" b="1" dirty="0" smtClean="0">
                <a:solidFill>
                  <a:schemeClr val="tx1">
                    <a:lumMod val="65000"/>
                    <a:lumOff val="35000"/>
                  </a:schemeClr>
                </a:solidFill>
                <a:latin typeface="Times New Roman" pitchFamily="18" charset="0"/>
                <a:ea typeface="+mn-ea"/>
                <a:cs typeface="Times New Roman" pitchFamily="18" charset="0"/>
              </a:rPr>
              <a:t> mapping </a:t>
            </a:r>
            <a:r>
              <a:rPr lang="en-US" altLang="zh-CN" sz="2400" b="1" dirty="0">
                <a:solidFill>
                  <a:schemeClr val="tx1">
                    <a:lumMod val="65000"/>
                    <a:lumOff val="35000"/>
                  </a:schemeClr>
                </a:solidFill>
                <a:latin typeface="Times New Roman" pitchFamily="18" charset="0"/>
                <a:ea typeface="+mn-ea"/>
                <a:cs typeface="Times New Roman" pitchFamily="18" charset="0"/>
              </a:rPr>
              <a:t>and composition</a:t>
            </a:r>
            <a:endParaRPr lang="en-US" altLang="zh-CN" sz="2400" b="1" dirty="0" smtClean="0">
              <a:solidFill>
                <a:schemeClr val="tx1">
                  <a:lumMod val="65000"/>
                  <a:lumOff val="35000"/>
                </a:schemeClr>
              </a:solidFill>
              <a:latin typeface="Times New Roman" pitchFamily="18" charset="0"/>
              <a:ea typeface="+mn-ea"/>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pic>
        <p:nvPicPr>
          <p:cNvPr id="37"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0207" y="3984263"/>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21233" y="5442374"/>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下箭头 2"/>
          <p:cNvSpPr/>
          <p:nvPr/>
        </p:nvSpPr>
        <p:spPr bwMode="auto">
          <a:xfrm>
            <a:off x="7301317" y="472514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40" name="内容占位符 2"/>
          <p:cNvSpPr txBox="1">
            <a:spLocks/>
          </p:cNvSpPr>
          <p:nvPr/>
        </p:nvSpPr>
        <p:spPr>
          <a:xfrm>
            <a:off x="1064568" y="2348880"/>
            <a:ext cx="8424936" cy="1440160"/>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spcBef>
                <a:spcPts val="550"/>
              </a:spcBef>
              <a:spcAft>
                <a:spcPts val="550"/>
              </a:spcAft>
            </a:pPr>
            <a:r>
              <a:rPr lang="en-US" altLang="zh-CN" sz="1600" dirty="0" smtClean="0">
                <a:latin typeface="Times New Roman" pitchFamily="18" charset="0"/>
                <a:cs typeface="Times New Roman" pitchFamily="18" charset="0"/>
              </a:rPr>
              <a:t>1. Team work With Wang Xiaoxue</a:t>
            </a:r>
            <a:r>
              <a:rPr lang="en-US" altLang="zh-CN" sz="1600" dirty="0">
                <a:latin typeface="Times New Roman" pitchFamily="18" charset="0"/>
                <a:cs typeface="Times New Roman" pitchFamily="18" charset="0"/>
              </a:rPr>
              <a:t>;</a:t>
            </a:r>
            <a:endParaRPr lang="en-US" altLang="zh-CN" sz="1600" dirty="0" smtClean="0">
              <a:latin typeface="Times New Roman" pitchFamily="18" charset="0"/>
              <a:cs typeface="Times New Roman" pitchFamily="18" charset="0"/>
            </a:endParaRPr>
          </a:p>
          <a:p>
            <a:pPr algn="just">
              <a:spcBef>
                <a:spcPts val="550"/>
              </a:spcBef>
              <a:spcAft>
                <a:spcPts val="550"/>
              </a:spcAft>
            </a:pPr>
            <a:r>
              <a:rPr lang="en-US" altLang="zh-CN" sz="1600" dirty="0" smtClean="0">
                <a:latin typeface="Times New Roman" pitchFamily="18" charset="0"/>
                <a:cs typeface="Times New Roman" pitchFamily="18" charset="0"/>
              </a:rPr>
              <a:t>2. Put forward </a:t>
            </a:r>
            <a:r>
              <a:rPr lang="en-US" altLang="zh-CN" sz="1600" dirty="0">
                <a:latin typeface="Times New Roman" pitchFamily="18" charset="0"/>
                <a:cs typeface="Times New Roman" pitchFamily="18" charset="0"/>
              </a:rPr>
              <a:t>a </a:t>
            </a:r>
            <a:r>
              <a:rPr lang="en-US" altLang="zh-CN" sz="1600" dirty="0" smtClean="0">
                <a:latin typeface="Times New Roman" pitchFamily="18" charset="0"/>
                <a:cs typeface="Times New Roman" pitchFamily="18" charset="0"/>
              </a:rPr>
              <a:t>proposal to solve the conflict;</a:t>
            </a:r>
          </a:p>
          <a:p>
            <a:pPr algn="just">
              <a:spcBef>
                <a:spcPts val="550"/>
              </a:spcBef>
              <a:spcAft>
                <a:spcPts val="550"/>
              </a:spcAft>
            </a:pPr>
            <a:r>
              <a:rPr lang="en-US" altLang="zh-CN" sz="1600" dirty="0" smtClean="0">
                <a:latin typeface="Times New Roman" pitchFamily="18" charset="0"/>
                <a:cs typeface="Times New Roman" pitchFamily="18" charset="0"/>
              </a:rPr>
              <a:t>3. Using a simple but reliable method to make the project delivered on time </a:t>
            </a:r>
          </a:p>
          <a:p>
            <a:pPr algn="just">
              <a:spcBef>
                <a:spcPts val="550"/>
              </a:spcBef>
              <a:spcAft>
                <a:spcPts val="550"/>
              </a:spcAft>
            </a:pPr>
            <a:endParaRPr lang="en-US" altLang="zh-CN" sz="1600" dirty="0" smtClean="0">
              <a:latin typeface="Times New Roman" pitchFamily="18" charset="0"/>
              <a:cs typeface="Times New Roman" pitchFamily="18" charset="0"/>
            </a:endParaRPr>
          </a:p>
        </p:txBody>
      </p:sp>
      <p:grpSp>
        <p:nvGrpSpPr>
          <p:cNvPr id="43" name="组合 42"/>
          <p:cNvGrpSpPr/>
          <p:nvPr/>
        </p:nvGrpSpPr>
        <p:grpSpPr>
          <a:xfrm>
            <a:off x="200472" y="3880122"/>
            <a:ext cx="4597184" cy="2429198"/>
            <a:chOff x="1147904" y="2717800"/>
            <a:chExt cx="7466177" cy="3500438"/>
          </a:xfrm>
        </p:grpSpPr>
        <p:sp>
          <p:nvSpPr>
            <p:cNvPr id="44" name="MH_SubTitle_2"/>
            <p:cNvSpPr>
              <a:spLocks/>
            </p:cNvSpPr>
            <p:nvPr>
              <p:custDataLst>
                <p:tags r:id="rId4"/>
              </p:custDataLst>
            </p:nvPr>
          </p:nvSpPr>
          <p:spPr bwMode="gray">
            <a:xfrm>
              <a:off x="3690674" y="3448051"/>
              <a:ext cx="2383631" cy="1470025"/>
            </a:xfrm>
            <a:custGeom>
              <a:avLst/>
              <a:gdLst>
                <a:gd name="T0" fmla="*/ 25233 w 918"/>
                <a:gd name="T1" fmla="*/ 5057 h 613"/>
                <a:gd name="T2" fmla="*/ 25233 w 918"/>
                <a:gd name="T3" fmla="*/ 5057 h 613"/>
                <a:gd name="T4" fmla="*/ 25137 w 918"/>
                <a:gd name="T5" fmla="*/ 5025 h 613"/>
                <a:gd name="T6" fmla="*/ 25137 w 918"/>
                <a:gd name="T7" fmla="*/ 5025 h 613"/>
                <a:gd name="T8" fmla="*/ 24261 w 918"/>
                <a:gd name="T9" fmla="*/ 4268 h 613"/>
                <a:gd name="T10" fmla="*/ 24261 w 918"/>
                <a:gd name="T11" fmla="*/ 4268 h 613"/>
                <a:gd name="T12" fmla="*/ 24228 w 918"/>
                <a:gd name="T13" fmla="*/ 4203 h 613"/>
                <a:gd name="T14" fmla="*/ 24228 w 918"/>
                <a:gd name="T15" fmla="*/ 4203 h 613"/>
                <a:gd name="T16" fmla="*/ 24228 w 918"/>
                <a:gd name="T17" fmla="*/ 4137 h 613"/>
                <a:gd name="T18" fmla="*/ 24194 w 918"/>
                <a:gd name="T19" fmla="*/ 4137 h 613"/>
                <a:gd name="T20" fmla="*/ 24194 w 918"/>
                <a:gd name="T21" fmla="*/ 4072 h 613"/>
                <a:gd name="T22" fmla="*/ 24194 w 918"/>
                <a:gd name="T23" fmla="*/ 4072 h 613"/>
                <a:gd name="T24" fmla="*/ 24162 w 918"/>
                <a:gd name="T25" fmla="*/ 4036 h 613"/>
                <a:gd name="T26" fmla="*/ 24162 w 918"/>
                <a:gd name="T27" fmla="*/ 4004 h 613"/>
                <a:gd name="T28" fmla="*/ 24389 w 918"/>
                <a:gd name="T29" fmla="*/ 3003 h 613"/>
                <a:gd name="T30" fmla="*/ 24637 w 918"/>
                <a:gd name="T31" fmla="*/ 2055 h 613"/>
                <a:gd name="T32" fmla="*/ 22577 w 918"/>
                <a:gd name="T33" fmla="*/ 0 h 613"/>
                <a:gd name="T34" fmla="*/ 20496 w 918"/>
                <a:gd name="T35" fmla="*/ 2088 h 613"/>
                <a:gd name="T36" fmla="*/ 20754 w 918"/>
                <a:gd name="T37" fmla="*/ 3036 h 613"/>
                <a:gd name="T38" fmla="*/ 20982 w 918"/>
                <a:gd name="T39" fmla="*/ 4004 h 613"/>
                <a:gd name="T40" fmla="*/ 19964 w 918"/>
                <a:gd name="T41" fmla="*/ 5057 h 613"/>
                <a:gd name="T42" fmla="*/ 19932 w 918"/>
                <a:gd name="T43" fmla="*/ 5057 h 613"/>
                <a:gd name="T44" fmla="*/ 17298 w 918"/>
                <a:gd name="T45" fmla="*/ 5417 h 613"/>
                <a:gd name="T46" fmla="*/ 14649 w 918"/>
                <a:gd name="T47" fmla="*/ 5089 h 613"/>
                <a:gd name="T48" fmla="*/ 14617 w 918"/>
                <a:gd name="T49" fmla="*/ 5089 h 613"/>
                <a:gd name="T50" fmla="*/ 11996 w 918"/>
                <a:gd name="T51" fmla="*/ 4765 h 613"/>
                <a:gd name="T52" fmla="*/ 9380 w 918"/>
                <a:gd name="T53" fmla="*/ 5089 h 613"/>
                <a:gd name="T54" fmla="*/ 9348 w 918"/>
                <a:gd name="T55" fmla="*/ 5089 h 613"/>
                <a:gd name="T56" fmla="*/ 8325 w 918"/>
                <a:gd name="T57" fmla="*/ 6176 h 613"/>
                <a:gd name="T58" fmla="*/ 8556 w 918"/>
                <a:gd name="T59" fmla="*/ 7144 h 613"/>
                <a:gd name="T60" fmla="*/ 8792 w 918"/>
                <a:gd name="T61" fmla="*/ 8092 h 613"/>
                <a:gd name="T62" fmla="*/ 6735 w 918"/>
                <a:gd name="T63" fmla="*/ 10148 h 613"/>
                <a:gd name="T64" fmla="*/ 4641 w 918"/>
                <a:gd name="T65" fmla="*/ 8092 h 613"/>
                <a:gd name="T66" fmla="*/ 4868 w 918"/>
                <a:gd name="T67" fmla="*/ 7144 h 613"/>
                <a:gd name="T68" fmla="*/ 5100 w 918"/>
                <a:gd name="T69" fmla="*/ 6176 h 613"/>
                <a:gd name="T70" fmla="*/ 4085 w 918"/>
                <a:gd name="T71" fmla="*/ 5121 h 613"/>
                <a:gd name="T72" fmla="*/ 4012 w 918"/>
                <a:gd name="T73" fmla="*/ 5089 h 613"/>
                <a:gd name="T74" fmla="*/ 1428 w 918"/>
                <a:gd name="T75" fmla="*/ 4797 h 613"/>
                <a:gd name="T76" fmla="*/ 0 w 918"/>
                <a:gd name="T77" fmla="*/ 4896 h 613"/>
                <a:gd name="T78" fmla="*/ 0 w 918"/>
                <a:gd name="T79" fmla="*/ 5089 h 613"/>
                <a:gd name="T80" fmla="*/ 15205 w 918"/>
                <a:gd name="T81" fmla="*/ 20261 h 613"/>
                <a:gd name="T82" fmla="*/ 30430 w 918"/>
                <a:gd name="T83" fmla="*/ 5089 h 613"/>
                <a:gd name="T84" fmla="*/ 30430 w 918"/>
                <a:gd name="T85" fmla="*/ 5057 h 613"/>
                <a:gd name="T86" fmla="*/ 27878 w 918"/>
                <a:gd name="T87" fmla="*/ 5385 h 613"/>
                <a:gd name="T88" fmla="*/ 25233 w 918"/>
                <a:gd name="T89" fmla="*/ 5057 h 6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8" h="613">
                  <a:moveTo>
                    <a:pt x="761" y="153"/>
                  </a:moveTo>
                  <a:cubicBezTo>
                    <a:pt x="761" y="153"/>
                    <a:pt x="761" y="153"/>
                    <a:pt x="761" y="153"/>
                  </a:cubicBezTo>
                  <a:cubicBezTo>
                    <a:pt x="761" y="153"/>
                    <a:pt x="758" y="152"/>
                    <a:pt x="758" y="152"/>
                  </a:cubicBezTo>
                  <a:cubicBezTo>
                    <a:pt x="758" y="152"/>
                    <a:pt x="758" y="152"/>
                    <a:pt x="758" y="152"/>
                  </a:cubicBezTo>
                  <a:cubicBezTo>
                    <a:pt x="745" y="147"/>
                    <a:pt x="737" y="137"/>
                    <a:pt x="732" y="129"/>
                  </a:cubicBezTo>
                  <a:cubicBezTo>
                    <a:pt x="732" y="129"/>
                    <a:pt x="732" y="129"/>
                    <a:pt x="732" y="129"/>
                  </a:cubicBezTo>
                  <a:cubicBezTo>
                    <a:pt x="732" y="128"/>
                    <a:pt x="732" y="128"/>
                    <a:pt x="731" y="127"/>
                  </a:cubicBezTo>
                  <a:cubicBezTo>
                    <a:pt x="731" y="127"/>
                    <a:pt x="731" y="127"/>
                    <a:pt x="731" y="127"/>
                  </a:cubicBezTo>
                  <a:cubicBezTo>
                    <a:pt x="731" y="126"/>
                    <a:pt x="731" y="126"/>
                    <a:pt x="731" y="125"/>
                  </a:cubicBezTo>
                  <a:cubicBezTo>
                    <a:pt x="731" y="125"/>
                    <a:pt x="730" y="125"/>
                    <a:pt x="730" y="125"/>
                  </a:cubicBezTo>
                  <a:cubicBezTo>
                    <a:pt x="730" y="124"/>
                    <a:pt x="730" y="124"/>
                    <a:pt x="730" y="123"/>
                  </a:cubicBezTo>
                  <a:cubicBezTo>
                    <a:pt x="730" y="123"/>
                    <a:pt x="730" y="123"/>
                    <a:pt x="730" y="123"/>
                  </a:cubicBezTo>
                  <a:cubicBezTo>
                    <a:pt x="730" y="122"/>
                    <a:pt x="730" y="122"/>
                    <a:pt x="729" y="122"/>
                  </a:cubicBezTo>
                  <a:cubicBezTo>
                    <a:pt x="729" y="121"/>
                    <a:pt x="729" y="121"/>
                    <a:pt x="729" y="121"/>
                  </a:cubicBezTo>
                  <a:cubicBezTo>
                    <a:pt x="727" y="109"/>
                    <a:pt x="734" y="96"/>
                    <a:pt x="736" y="91"/>
                  </a:cubicBezTo>
                  <a:cubicBezTo>
                    <a:pt x="741" y="83"/>
                    <a:pt x="743" y="73"/>
                    <a:pt x="743" y="62"/>
                  </a:cubicBezTo>
                  <a:cubicBezTo>
                    <a:pt x="743" y="28"/>
                    <a:pt x="715" y="0"/>
                    <a:pt x="681" y="0"/>
                  </a:cubicBezTo>
                  <a:cubicBezTo>
                    <a:pt x="646" y="0"/>
                    <a:pt x="618" y="28"/>
                    <a:pt x="618" y="63"/>
                  </a:cubicBezTo>
                  <a:cubicBezTo>
                    <a:pt x="618" y="73"/>
                    <a:pt x="621" y="83"/>
                    <a:pt x="626" y="92"/>
                  </a:cubicBezTo>
                  <a:cubicBezTo>
                    <a:pt x="628" y="96"/>
                    <a:pt x="635" y="109"/>
                    <a:pt x="633" y="121"/>
                  </a:cubicBezTo>
                  <a:cubicBezTo>
                    <a:pt x="632" y="127"/>
                    <a:pt x="623" y="146"/>
                    <a:pt x="602" y="153"/>
                  </a:cubicBezTo>
                  <a:cubicBezTo>
                    <a:pt x="602" y="153"/>
                    <a:pt x="602" y="153"/>
                    <a:pt x="601" y="153"/>
                  </a:cubicBezTo>
                  <a:cubicBezTo>
                    <a:pt x="601" y="153"/>
                    <a:pt x="566" y="164"/>
                    <a:pt x="522" y="164"/>
                  </a:cubicBezTo>
                  <a:cubicBezTo>
                    <a:pt x="478" y="164"/>
                    <a:pt x="442" y="154"/>
                    <a:pt x="442" y="154"/>
                  </a:cubicBezTo>
                  <a:cubicBezTo>
                    <a:pt x="442" y="154"/>
                    <a:pt x="442" y="154"/>
                    <a:pt x="441" y="154"/>
                  </a:cubicBezTo>
                  <a:cubicBezTo>
                    <a:pt x="436" y="152"/>
                    <a:pt x="403" y="143"/>
                    <a:pt x="362" y="144"/>
                  </a:cubicBezTo>
                  <a:cubicBezTo>
                    <a:pt x="322" y="144"/>
                    <a:pt x="289" y="152"/>
                    <a:pt x="283" y="154"/>
                  </a:cubicBezTo>
                  <a:cubicBezTo>
                    <a:pt x="283" y="154"/>
                    <a:pt x="282" y="154"/>
                    <a:pt x="282" y="154"/>
                  </a:cubicBezTo>
                  <a:cubicBezTo>
                    <a:pt x="261" y="161"/>
                    <a:pt x="252" y="180"/>
                    <a:pt x="251" y="187"/>
                  </a:cubicBezTo>
                  <a:cubicBezTo>
                    <a:pt x="249" y="198"/>
                    <a:pt x="255" y="211"/>
                    <a:pt x="258" y="216"/>
                  </a:cubicBezTo>
                  <a:cubicBezTo>
                    <a:pt x="262" y="224"/>
                    <a:pt x="265" y="234"/>
                    <a:pt x="265" y="245"/>
                  </a:cubicBezTo>
                  <a:cubicBezTo>
                    <a:pt x="265" y="279"/>
                    <a:pt x="237" y="307"/>
                    <a:pt x="203" y="307"/>
                  </a:cubicBezTo>
                  <a:cubicBezTo>
                    <a:pt x="168" y="307"/>
                    <a:pt x="140" y="279"/>
                    <a:pt x="140" y="245"/>
                  </a:cubicBezTo>
                  <a:cubicBezTo>
                    <a:pt x="140" y="235"/>
                    <a:pt x="143" y="225"/>
                    <a:pt x="147" y="216"/>
                  </a:cubicBezTo>
                  <a:cubicBezTo>
                    <a:pt x="150" y="211"/>
                    <a:pt x="157" y="198"/>
                    <a:pt x="154" y="187"/>
                  </a:cubicBezTo>
                  <a:cubicBezTo>
                    <a:pt x="153" y="180"/>
                    <a:pt x="144" y="161"/>
                    <a:pt x="123" y="155"/>
                  </a:cubicBezTo>
                  <a:cubicBezTo>
                    <a:pt x="123" y="155"/>
                    <a:pt x="122" y="155"/>
                    <a:pt x="121" y="154"/>
                  </a:cubicBezTo>
                  <a:cubicBezTo>
                    <a:pt x="115" y="153"/>
                    <a:pt x="82" y="144"/>
                    <a:pt x="43" y="145"/>
                  </a:cubicBezTo>
                  <a:cubicBezTo>
                    <a:pt x="27" y="145"/>
                    <a:pt x="12" y="146"/>
                    <a:pt x="0" y="148"/>
                  </a:cubicBezTo>
                  <a:cubicBezTo>
                    <a:pt x="0" y="150"/>
                    <a:pt x="0" y="152"/>
                    <a:pt x="0" y="154"/>
                  </a:cubicBezTo>
                  <a:cubicBezTo>
                    <a:pt x="0" y="407"/>
                    <a:pt x="205" y="613"/>
                    <a:pt x="459" y="613"/>
                  </a:cubicBezTo>
                  <a:cubicBezTo>
                    <a:pt x="712" y="613"/>
                    <a:pt x="918" y="407"/>
                    <a:pt x="918" y="154"/>
                  </a:cubicBezTo>
                  <a:cubicBezTo>
                    <a:pt x="918" y="154"/>
                    <a:pt x="918" y="153"/>
                    <a:pt x="918" y="153"/>
                  </a:cubicBezTo>
                  <a:cubicBezTo>
                    <a:pt x="901" y="158"/>
                    <a:pt x="873" y="163"/>
                    <a:pt x="841" y="163"/>
                  </a:cubicBezTo>
                  <a:cubicBezTo>
                    <a:pt x="797" y="163"/>
                    <a:pt x="761" y="153"/>
                    <a:pt x="761" y="153"/>
                  </a:cubicBezTo>
                  <a:close/>
                </a:path>
              </a:pathLst>
            </a:custGeom>
            <a:solidFill>
              <a:schemeClr val="accent2"/>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540000" rIns="0" bIns="0" anchor="ctr">
              <a:normAutofit/>
            </a:bodyPr>
            <a:lstStyle/>
            <a:p>
              <a:pPr algn="ctr" fontAlgn="auto">
                <a:lnSpc>
                  <a:spcPct val="120000"/>
                </a:lnSpc>
                <a:spcBef>
                  <a:spcPts val="441"/>
                </a:spcBef>
                <a:spcAft>
                  <a:spcPts val="441"/>
                </a:spcAft>
                <a:defRPr/>
              </a:pPr>
              <a:r>
                <a:rPr lang="en-US" altLang="zh-CN" sz="2025" dirty="0" smtClean="0">
                  <a:solidFill>
                    <a:srgbClr val="FFFFFF"/>
                  </a:solidFill>
                  <a:latin typeface="Times New Roman" pitchFamily="18" charset="0"/>
                  <a:cs typeface="Times New Roman" pitchFamily="18" charset="0"/>
                </a:rPr>
                <a:t>API</a:t>
              </a:r>
              <a:endParaRPr lang="en-US" altLang="zh-CN" sz="2025" dirty="0">
                <a:solidFill>
                  <a:srgbClr val="FFFFFF"/>
                </a:solidFill>
                <a:latin typeface="Times New Roman" pitchFamily="18" charset="0"/>
                <a:cs typeface="Times New Roman" pitchFamily="18" charset="0"/>
              </a:endParaRPr>
            </a:p>
          </p:txBody>
        </p:sp>
        <p:sp>
          <p:nvSpPr>
            <p:cNvPr id="46" name="MH_SubTitle_1"/>
            <p:cNvSpPr>
              <a:spLocks/>
            </p:cNvSpPr>
            <p:nvPr>
              <p:custDataLst>
                <p:tags r:id="rId5"/>
              </p:custDataLst>
            </p:nvPr>
          </p:nvSpPr>
          <p:spPr bwMode="gray">
            <a:xfrm>
              <a:off x="3690674" y="2717800"/>
              <a:ext cx="2383631" cy="1466850"/>
            </a:xfrm>
            <a:custGeom>
              <a:avLst/>
              <a:gdLst>
                <a:gd name="T0" fmla="*/ 15205 w 918"/>
                <a:gd name="T1" fmla="*/ 0 h 612"/>
                <a:gd name="T2" fmla="*/ 0 w 918"/>
                <a:gd name="T3" fmla="*/ 14909 h 612"/>
                <a:gd name="T4" fmla="*/ 1428 w 918"/>
                <a:gd name="T5" fmla="*/ 14812 h 612"/>
                <a:gd name="T6" fmla="*/ 4012 w 918"/>
                <a:gd name="T7" fmla="*/ 15112 h 612"/>
                <a:gd name="T8" fmla="*/ 4085 w 918"/>
                <a:gd name="T9" fmla="*/ 15144 h 612"/>
                <a:gd name="T10" fmla="*/ 5100 w 918"/>
                <a:gd name="T11" fmla="*/ 16204 h 612"/>
                <a:gd name="T12" fmla="*/ 4868 w 918"/>
                <a:gd name="T13" fmla="*/ 17154 h 612"/>
                <a:gd name="T14" fmla="*/ 4641 w 918"/>
                <a:gd name="T15" fmla="*/ 18105 h 612"/>
                <a:gd name="T16" fmla="*/ 6735 w 918"/>
                <a:gd name="T17" fmla="*/ 20149 h 612"/>
                <a:gd name="T18" fmla="*/ 8792 w 918"/>
                <a:gd name="T19" fmla="*/ 18105 h 612"/>
                <a:gd name="T20" fmla="*/ 8556 w 918"/>
                <a:gd name="T21" fmla="*/ 17154 h 612"/>
                <a:gd name="T22" fmla="*/ 8325 w 918"/>
                <a:gd name="T23" fmla="*/ 16204 h 612"/>
                <a:gd name="T24" fmla="*/ 9348 w 918"/>
                <a:gd name="T25" fmla="*/ 15112 h 612"/>
                <a:gd name="T26" fmla="*/ 9380 w 918"/>
                <a:gd name="T27" fmla="*/ 15112 h 612"/>
                <a:gd name="T28" fmla="*/ 11996 w 918"/>
                <a:gd name="T29" fmla="*/ 14780 h 612"/>
                <a:gd name="T30" fmla="*/ 14617 w 918"/>
                <a:gd name="T31" fmla="*/ 15112 h 612"/>
                <a:gd name="T32" fmla="*/ 14649 w 918"/>
                <a:gd name="T33" fmla="*/ 15112 h 612"/>
                <a:gd name="T34" fmla="*/ 17298 w 918"/>
                <a:gd name="T35" fmla="*/ 15440 h 612"/>
                <a:gd name="T36" fmla="*/ 19932 w 918"/>
                <a:gd name="T37" fmla="*/ 15080 h 612"/>
                <a:gd name="T38" fmla="*/ 19964 w 918"/>
                <a:gd name="T39" fmla="*/ 15080 h 612"/>
                <a:gd name="T40" fmla="*/ 20982 w 918"/>
                <a:gd name="T41" fmla="*/ 14032 h 612"/>
                <a:gd name="T42" fmla="*/ 20754 w 918"/>
                <a:gd name="T43" fmla="*/ 13076 h 612"/>
                <a:gd name="T44" fmla="*/ 20496 w 918"/>
                <a:gd name="T45" fmla="*/ 12109 h 612"/>
                <a:gd name="T46" fmla="*/ 22577 w 918"/>
                <a:gd name="T47" fmla="*/ 10033 h 612"/>
                <a:gd name="T48" fmla="*/ 24637 w 918"/>
                <a:gd name="T49" fmla="*/ 12077 h 612"/>
                <a:gd name="T50" fmla="*/ 24389 w 918"/>
                <a:gd name="T51" fmla="*/ 13044 h 612"/>
                <a:gd name="T52" fmla="*/ 24162 w 918"/>
                <a:gd name="T53" fmla="*/ 14032 h 612"/>
                <a:gd name="T54" fmla="*/ 24162 w 918"/>
                <a:gd name="T55" fmla="*/ 14064 h 612"/>
                <a:gd name="T56" fmla="*/ 24194 w 918"/>
                <a:gd name="T57" fmla="*/ 14096 h 612"/>
                <a:gd name="T58" fmla="*/ 24194 w 918"/>
                <a:gd name="T59" fmla="*/ 14096 h 612"/>
                <a:gd name="T60" fmla="*/ 24194 w 918"/>
                <a:gd name="T61" fmla="*/ 14161 h 612"/>
                <a:gd name="T62" fmla="*/ 24228 w 918"/>
                <a:gd name="T63" fmla="*/ 14161 h 612"/>
                <a:gd name="T64" fmla="*/ 24228 w 918"/>
                <a:gd name="T65" fmla="*/ 14225 h 612"/>
                <a:gd name="T66" fmla="*/ 24228 w 918"/>
                <a:gd name="T67" fmla="*/ 14225 h 612"/>
                <a:gd name="T68" fmla="*/ 24261 w 918"/>
                <a:gd name="T69" fmla="*/ 14289 h 612"/>
                <a:gd name="T70" fmla="*/ 24261 w 918"/>
                <a:gd name="T71" fmla="*/ 14289 h 612"/>
                <a:gd name="T72" fmla="*/ 25137 w 918"/>
                <a:gd name="T73" fmla="*/ 15048 h 612"/>
                <a:gd name="T74" fmla="*/ 25137 w 918"/>
                <a:gd name="T75" fmla="*/ 15048 h 612"/>
                <a:gd name="T76" fmla="*/ 25233 w 918"/>
                <a:gd name="T77" fmla="*/ 15080 h 612"/>
                <a:gd name="T78" fmla="*/ 25233 w 918"/>
                <a:gd name="T79" fmla="*/ 15080 h 612"/>
                <a:gd name="T80" fmla="*/ 27878 w 918"/>
                <a:gd name="T81" fmla="*/ 15408 h 612"/>
                <a:gd name="T82" fmla="*/ 30430 w 918"/>
                <a:gd name="T83" fmla="*/ 15080 h 612"/>
                <a:gd name="T84" fmla="*/ 15205 w 918"/>
                <a:gd name="T85" fmla="*/ 0 h 6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18" h="612">
                  <a:moveTo>
                    <a:pt x="459" y="0"/>
                  </a:moveTo>
                  <a:cubicBezTo>
                    <a:pt x="207" y="0"/>
                    <a:pt x="3" y="202"/>
                    <a:pt x="0" y="453"/>
                  </a:cubicBezTo>
                  <a:cubicBezTo>
                    <a:pt x="12" y="451"/>
                    <a:pt x="27" y="450"/>
                    <a:pt x="43" y="450"/>
                  </a:cubicBezTo>
                  <a:cubicBezTo>
                    <a:pt x="82" y="449"/>
                    <a:pt x="115" y="458"/>
                    <a:pt x="121" y="459"/>
                  </a:cubicBezTo>
                  <a:cubicBezTo>
                    <a:pt x="122" y="460"/>
                    <a:pt x="123" y="460"/>
                    <a:pt x="123" y="460"/>
                  </a:cubicBezTo>
                  <a:cubicBezTo>
                    <a:pt x="144" y="466"/>
                    <a:pt x="153" y="485"/>
                    <a:pt x="154" y="492"/>
                  </a:cubicBezTo>
                  <a:cubicBezTo>
                    <a:pt x="157" y="503"/>
                    <a:pt x="150" y="516"/>
                    <a:pt x="147" y="521"/>
                  </a:cubicBezTo>
                  <a:cubicBezTo>
                    <a:pt x="143" y="530"/>
                    <a:pt x="140" y="540"/>
                    <a:pt x="140" y="550"/>
                  </a:cubicBezTo>
                  <a:cubicBezTo>
                    <a:pt x="140" y="584"/>
                    <a:pt x="168" y="612"/>
                    <a:pt x="203" y="612"/>
                  </a:cubicBezTo>
                  <a:cubicBezTo>
                    <a:pt x="237" y="612"/>
                    <a:pt x="265" y="584"/>
                    <a:pt x="265" y="550"/>
                  </a:cubicBezTo>
                  <a:cubicBezTo>
                    <a:pt x="265" y="539"/>
                    <a:pt x="262" y="529"/>
                    <a:pt x="258" y="521"/>
                  </a:cubicBezTo>
                  <a:cubicBezTo>
                    <a:pt x="255" y="516"/>
                    <a:pt x="249" y="503"/>
                    <a:pt x="251" y="492"/>
                  </a:cubicBezTo>
                  <a:cubicBezTo>
                    <a:pt x="252" y="485"/>
                    <a:pt x="261" y="466"/>
                    <a:pt x="282" y="459"/>
                  </a:cubicBezTo>
                  <a:cubicBezTo>
                    <a:pt x="282" y="459"/>
                    <a:pt x="283" y="459"/>
                    <a:pt x="283" y="459"/>
                  </a:cubicBezTo>
                  <a:cubicBezTo>
                    <a:pt x="289" y="457"/>
                    <a:pt x="322" y="449"/>
                    <a:pt x="362" y="449"/>
                  </a:cubicBezTo>
                  <a:cubicBezTo>
                    <a:pt x="403" y="448"/>
                    <a:pt x="436" y="457"/>
                    <a:pt x="441" y="459"/>
                  </a:cubicBezTo>
                  <a:cubicBezTo>
                    <a:pt x="442" y="459"/>
                    <a:pt x="442" y="459"/>
                    <a:pt x="442" y="459"/>
                  </a:cubicBezTo>
                  <a:cubicBezTo>
                    <a:pt x="442" y="459"/>
                    <a:pt x="478" y="469"/>
                    <a:pt x="522" y="469"/>
                  </a:cubicBezTo>
                  <a:cubicBezTo>
                    <a:pt x="566" y="469"/>
                    <a:pt x="601" y="458"/>
                    <a:pt x="601" y="458"/>
                  </a:cubicBezTo>
                  <a:cubicBezTo>
                    <a:pt x="602" y="458"/>
                    <a:pt x="602" y="458"/>
                    <a:pt x="602" y="458"/>
                  </a:cubicBezTo>
                  <a:cubicBezTo>
                    <a:pt x="623" y="451"/>
                    <a:pt x="632" y="432"/>
                    <a:pt x="633" y="426"/>
                  </a:cubicBezTo>
                  <a:cubicBezTo>
                    <a:pt x="635" y="414"/>
                    <a:pt x="628" y="401"/>
                    <a:pt x="626" y="397"/>
                  </a:cubicBezTo>
                  <a:cubicBezTo>
                    <a:pt x="621" y="388"/>
                    <a:pt x="618" y="378"/>
                    <a:pt x="618" y="368"/>
                  </a:cubicBezTo>
                  <a:cubicBezTo>
                    <a:pt x="618" y="333"/>
                    <a:pt x="646" y="305"/>
                    <a:pt x="681" y="305"/>
                  </a:cubicBezTo>
                  <a:cubicBezTo>
                    <a:pt x="715" y="305"/>
                    <a:pt x="743" y="333"/>
                    <a:pt x="743" y="367"/>
                  </a:cubicBezTo>
                  <a:cubicBezTo>
                    <a:pt x="743" y="378"/>
                    <a:pt x="741" y="388"/>
                    <a:pt x="736" y="396"/>
                  </a:cubicBezTo>
                  <a:cubicBezTo>
                    <a:pt x="734" y="401"/>
                    <a:pt x="727" y="414"/>
                    <a:pt x="729" y="426"/>
                  </a:cubicBezTo>
                  <a:cubicBezTo>
                    <a:pt x="729" y="426"/>
                    <a:pt x="729" y="426"/>
                    <a:pt x="729" y="427"/>
                  </a:cubicBezTo>
                  <a:cubicBezTo>
                    <a:pt x="730" y="427"/>
                    <a:pt x="730" y="427"/>
                    <a:pt x="730" y="428"/>
                  </a:cubicBezTo>
                  <a:cubicBezTo>
                    <a:pt x="730" y="428"/>
                    <a:pt x="730" y="428"/>
                    <a:pt x="730" y="428"/>
                  </a:cubicBezTo>
                  <a:cubicBezTo>
                    <a:pt x="730" y="429"/>
                    <a:pt x="730" y="429"/>
                    <a:pt x="730" y="430"/>
                  </a:cubicBezTo>
                  <a:cubicBezTo>
                    <a:pt x="730" y="430"/>
                    <a:pt x="731" y="430"/>
                    <a:pt x="731" y="430"/>
                  </a:cubicBezTo>
                  <a:cubicBezTo>
                    <a:pt x="731" y="431"/>
                    <a:pt x="731" y="431"/>
                    <a:pt x="731" y="432"/>
                  </a:cubicBezTo>
                  <a:cubicBezTo>
                    <a:pt x="731" y="432"/>
                    <a:pt x="731" y="432"/>
                    <a:pt x="731" y="432"/>
                  </a:cubicBezTo>
                  <a:cubicBezTo>
                    <a:pt x="732" y="433"/>
                    <a:pt x="732" y="433"/>
                    <a:pt x="732" y="434"/>
                  </a:cubicBezTo>
                  <a:cubicBezTo>
                    <a:pt x="732" y="434"/>
                    <a:pt x="732" y="434"/>
                    <a:pt x="732" y="434"/>
                  </a:cubicBezTo>
                  <a:cubicBezTo>
                    <a:pt x="737" y="442"/>
                    <a:pt x="745" y="452"/>
                    <a:pt x="758" y="457"/>
                  </a:cubicBezTo>
                  <a:cubicBezTo>
                    <a:pt x="758" y="457"/>
                    <a:pt x="758" y="457"/>
                    <a:pt x="758" y="457"/>
                  </a:cubicBezTo>
                  <a:cubicBezTo>
                    <a:pt x="758" y="457"/>
                    <a:pt x="761" y="458"/>
                    <a:pt x="761" y="458"/>
                  </a:cubicBezTo>
                  <a:cubicBezTo>
                    <a:pt x="761" y="458"/>
                    <a:pt x="761" y="458"/>
                    <a:pt x="761" y="458"/>
                  </a:cubicBezTo>
                  <a:cubicBezTo>
                    <a:pt x="761" y="458"/>
                    <a:pt x="797" y="468"/>
                    <a:pt x="841" y="468"/>
                  </a:cubicBezTo>
                  <a:cubicBezTo>
                    <a:pt x="873" y="468"/>
                    <a:pt x="901" y="463"/>
                    <a:pt x="918" y="458"/>
                  </a:cubicBezTo>
                  <a:cubicBezTo>
                    <a:pt x="917" y="205"/>
                    <a:pt x="712" y="0"/>
                    <a:pt x="459" y="0"/>
                  </a:cubicBezTo>
                  <a:close/>
                </a:path>
              </a:pathLst>
            </a:custGeom>
            <a:solidFill>
              <a:schemeClr val="accent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540000" anchor="ctr">
              <a:normAutofit/>
            </a:bodyPr>
            <a:lstStyle/>
            <a:p>
              <a:pPr algn="ctr" fontAlgn="auto">
                <a:lnSpc>
                  <a:spcPct val="120000"/>
                </a:lnSpc>
                <a:spcBef>
                  <a:spcPts val="441"/>
                </a:spcBef>
                <a:spcAft>
                  <a:spcPts val="441"/>
                </a:spcAft>
                <a:defRPr/>
              </a:pPr>
              <a:r>
                <a:rPr lang="en-US" altLang="zh-CN" sz="2025" dirty="0" smtClean="0">
                  <a:solidFill>
                    <a:srgbClr val="FFFFFF"/>
                  </a:solidFill>
                  <a:latin typeface="Times New Roman" pitchFamily="18" charset="0"/>
                  <a:cs typeface="Times New Roman" pitchFamily="18" charset="0"/>
                </a:rPr>
                <a:t>Algorithm</a:t>
              </a:r>
            </a:p>
          </p:txBody>
        </p:sp>
        <p:cxnSp>
          <p:nvCxnSpPr>
            <p:cNvPr id="47" name="MH_Other_1"/>
            <p:cNvCxnSpPr/>
            <p:nvPr>
              <p:custDataLst>
                <p:tags r:id="rId6"/>
              </p:custDataLst>
            </p:nvPr>
          </p:nvCxnSpPr>
          <p:spPr>
            <a:xfrm>
              <a:off x="5173134" y="2887663"/>
              <a:ext cx="901171" cy="0"/>
            </a:xfrm>
            <a:prstGeom prst="line">
              <a:avLst/>
            </a:prstGeom>
            <a:ln>
              <a:solidFill>
                <a:srgbClr val="BCBCB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8" name="MH_Other_2"/>
            <p:cNvCxnSpPr/>
            <p:nvPr>
              <p:custDataLst>
                <p:tags r:id="rId7"/>
              </p:custDataLst>
            </p:nvPr>
          </p:nvCxnSpPr>
          <p:spPr>
            <a:xfrm>
              <a:off x="3690674" y="4775200"/>
              <a:ext cx="854736" cy="0"/>
            </a:xfrm>
            <a:prstGeom prst="line">
              <a:avLst/>
            </a:prstGeom>
            <a:ln>
              <a:solidFill>
                <a:srgbClr val="BCBCBC"/>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MH_Text_1"/>
            <p:cNvSpPr>
              <a:spLocks noChangeArrowheads="1"/>
            </p:cNvSpPr>
            <p:nvPr>
              <p:custDataLst>
                <p:tags r:id="rId8"/>
              </p:custDataLst>
            </p:nvPr>
          </p:nvSpPr>
          <p:spPr bwMode="auto">
            <a:xfrm>
              <a:off x="6177136" y="2717800"/>
              <a:ext cx="243694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eaLnBrk="1" hangingPunct="1">
                <a:lnSpc>
                  <a:spcPct val="130000"/>
                </a:lnSpc>
                <a:defRPr/>
              </a:pPr>
              <a:r>
                <a:rPr lang="en-US" altLang="zh-CN" sz="1600" dirty="0" smtClean="0">
                  <a:latin typeface="Times New Roman" pitchFamily="18" charset="0"/>
                  <a:ea typeface="+mn-ea"/>
                  <a:cs typeface="Times New Roman" pitchFamily="18" charset="0"/>
                </a:rPr>
                <a:t>Wang Xiaoxue in charge of the algorithm design </a:t>
              </a:r>
              <a:r>
                <a:rPr lang="en-US" altLang="zh-CN" dirty="0">
                  <a:latin typeface="Times New Roman" pitchFamily="18" charset="0"/>
                  <a:ea typeface="+mn-ea"/>
                  <a:cs typeface="Times New Roman" pitchFamily="18" charset="0"/>
                </a:rPr>
                <a:t>and Implementation</a:t>
              </a:r>
              <a:endParaRPr lang="zh-CN" altLang="en-US" sz="1600" dirty="0" smtClean="0">
                <a:latin typeface="Times New Roman" pitchFamily="18" charset="0"/>
                <a:ea typeface="+mn-ea"/>
                <a:cs typeface="Times New Roman" pitchFamily="18" charset="0"/>
              </a:endParaRPr>
            </a:p>
          </p:txBody>
        </p:sp>
        <p:sp>
          <p:nvSpPr>
            <p:cNvPr id="50" name="MH_Text_2"/>
            <p:cNvSpPr>
              <a:spLocks noChangeArrowheads="1"/>
            </p:cNvSpPr>
            <p:nvPr>
              <p:custDataLst>
                <p:tags r:id="rId9"/>
              </p:custDataLst>
            </p:nvPr>
          </p:nvSpPr>
          <p:spPr bwMode="auto">
            <a:xfrm>
              <a:off x="1147904" y="4567238"/>
              <a:ext cx="2436944"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eaLnBrk="1" hangingPunct="1">
                <a:lnSpc>
                  <a:spcPct val="130000"/>
                </a:lnSpc>
                <a:defRPr/>
              </a:pPr>
              <a:r>
                <a:rPr lang="en-US" altLang="zh-CN" sz="1600" dirty="0" smtClean="0">
                  <a:latin typeface="Times New Roman" pitchFamily="18" charset="0"/>
                  <a:ea typeface="+mn-ea"/>
                  <a:cs typeface="Times New Roman" pitchFamily="18" charset="0"/>
                </a:rPr>
                <a:t>I am in charge of the API with Unity 3D and core algorithm.</a:t>
              </a:r>
            </a:p>
          </p:txBody>
        </p:sp>
      </p:grpSp>
    </p:spTree>
    <p:custDataLst>
      <p:tags r:id="rId1"/>
    </p:custDataLst>
    <p:extLst>
      <p:ext uri="{BB962C8B-B14F-4D97-AF65-F5344CB8AC3E}">
        <p14:creationId xmlns:p14="http://schemas.microsoft.com/office/powerpoint/2010/main" val="27104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0">
                                            <p:bg/>
                                          </p:spTgt>
                                        </p:tgtEl>
                                        <p:attrNameLst>
                                          <p:attrName>style.visibility</p:attrName>
                                        </p:attrNameLst>
                                      </p:cBhvr>
                                      <p:to>
                                        <p:strVal val="visible"/>
                                      </p:to>
                                    </p:set>
                                    <p:animEffect transition="in" filter="fade">
                                      <p:cBhvr>
                                        <p:cTn id="7" dur="500"/>
                                        <p:tgtEl>
                                          <p:spTgt spid="40">
                                            <p:bg/>
                                          </p:spTgt>
                                        </p:tgtEl>
                                      </p:cBhvr>
                                    </p:animEffect>
                                    <p:anim calcmode="lin" valueType="num">
                                      <p:cBhvr>
                                        <p:cTn id="8" dur="500" fill="hold"/>
                                        <p:tgtEl>
                                          <p:spTgt spid="40">
                                            <p:bg/>
                                          </p:spTgt>
                                        </p:tgtEl>
                                        <p:attrNameLst>
                                          <p:attrName>ppt_x</p:attrName>
                                        </p:attrNameLst>
                                      </p:cBhvr>
                                      <p:tavLst>
                                        <p:tav tm="0">
                                          <p:val>
                                            <p:strVal val="#ppt_x"/>
                                          </p:val>
                                        </p:tav>
                                        <p:tav tm="100000">
                                          <p:val>
                                            <p:strVal val="#ppt_x"/>
                                          </p:val>
                                        </p:tav>
                                      </p:tavLst>
                                    </p:anim>
                                    <p:anim calcmode="lin" valueType="num">
                                      <p:cBhvr>
                                        <p:cTn id="9" dur="500" fill="hold"/>
                                        <p:tgtEl>
                                          <p:spTgt spid="40">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250"/>
                                  </p:stCondLst>
                                  <p:childTnLst>
                                    <p:set>
                                      <p:cBhvr>
                                        <p:cTn id="13" dur="1" fill="hold">
                                          <p:stCondLst>
                                            <p:cond delay="0"/>
                                          </p:stCondLst>
                                        </p:cTn>
                                        <p:tgtEl>
                                          <p:spTgt spid="40">
                                            <p:txEl>
                                              <p:pRg st="0" end="0"/>
                                            </p:txEl>
                                          </p:spTgt>
                                        </p:tgtEl>
                                        <p:attrNameLst>
                                          <p:attrName>style.visibility</p:attrName>
                                        </p:attrNameLst>
                                      </p:cBhvr>
                                      <p:to>
                                        <p:strVal val="visible"/>
                                      </p:to>
                                    </p:set>
                                    <p:animEffect transition="in" filter="fade">
                                      <p:cBhvr>
                                        <p:cTn id="14" dur="500"/>
                                        <p:tgtEl>
                                          <p:spTgt spid="40">
                                            <p:txEl>
                                              <p:pRg st="0" end="0"/>
                                            </p:txEl>
                                          </p:spTgt>
                                        </p:tgtEl>
                                      </p:cBhvr>
                                    </p:animEffect>
                                    <p:anim calcmode="lin" valueType="num">
                                      <p:cBhvr>
                                        <p:cTn id="1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heel(1)">
                                      <p:cBhvr>
                                        <p:cTn id="21" dur="10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50"/>
                                  </p:stCondLst>
                                  <p:childTnLst>
                                    <p:set>
                                      <p:cBhvr>
                                        <p:cTn id="25" dur="1" fill="hold">
                                          <p:stCondLst>
                                            <p:cond delay="0"/>
                                          </p:stCondLst>
                                        </p:cTn>
                                        <p:tgtEl>
                                          <p:spTgt spid="40">
                                            <p:txEl>
                                              <p:pRg st="1" end="1"/>
                                            </p:txEl>
                                          </p:spTgt>
                                        </p:tgtEl>
                                        <p:attrNameLst>
                                          <p:attrName>style.visibility</p:attrName>
                                        </p:attrNameLst>
                                      </p:cBhvr>
                                      <p:to>
                                        <p:strVal val="visible"/>
                                      </p:to>
                                    </p:set>
                                    <p:animEffect transition="in" filter="fade">
                                      <p:cBhvr>
                                        <p:cTn id="26" dur="500"/>
                                        <p:tgtEl>
                                          <p:spTgt spid="40">
                                            <p:txEl>
                                              <p:pRg st="1" end="1"/>
                                            </p:txEl>
                                          </p:spTgt>
                                        </p:tgtEl>
                                      </p:cBhvr>
                                    </p:animEffect>
                                    <p:anim calcmode="lin" valueType="num">
                                      <p:cBhvr>
                                        <p:cTn id="27" dur="5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50"/>
                                  </p:stCondLst>
                                  <p:childTnLst>
                                    <p:set>
                                      <p:cBhvr>
                                        <p:cTn id="32" dur="1" fill="hold">
                                          <p:stCondLst>
                                            <p:cond delay="0"/>
                                          </p:stCondLst>
                                        </p:cTn>
                                        <p:tgtEl>
                                          <p:spTgt spid="40">
                                            <p:txEl>
                                              <p:pRg st="2" end="2"/>
                                            </p:txEl>
                                          </p:spTgt>
                                        </p:tgtEl>
                                        <p:attrNameLst>
                                          <p:attrName>style.visibility</p:attrName>
                                        </p:attrNameLst>
                                      </p:cBhvr>
                                      <p:to>
                                        <p:strVal val="visible"/>
                                      </p:to>
                                    </p:set>
                                    <p:animEffect transition="in" filter="fade">
                                      <p:cBhvr>
                                        <p:cTn id="33" dur="500"/>
                                        <p:tgtEl>
                                          <p:spTgt spid="40">
                                            <p:txEl>
                                              <p:pRg st="2" end="2"/>
                                            </p:txEl>
                                          </p:spTgt>
                                        </p:tgtEl>
                                      </p:cBhvr>
                                    </p:animEffect>
                                    <p:anim calcmode="lin" valueType="num">
                                      <p:cBhvr>
                                        <p:cTn id="34" dur="5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rgbClr val="FF0000"/>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2457973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rgbClr val="FF0000"/>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2457973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516805"/>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dirty="0" smtClean="0">
                <a:latin typeface="Times New Roman" pitchFamily="18" charset="0"/>
                <a:ea typeface="宋体" panose="02010600030101010101" pitchFamily="2" charset="-122"/>
                <a:cs typeface="Times New Roman" pitchFamily="18" charset="0"/>
              </a:rPr>
              <a:t>Huang </a:t>
            </a:r>
            <a:r>
              <a:rPr lang="en-US" altLang="ja-JP" sz="2800" dirty="0" err="1" smtClean="0">
                <a:latin typeface="Times New Roman" pitchFamily="18" charset="0"/>
                <a:ea typeface="宋体" panose="02010600030101010101" pitchFamily="2" charset="-122"/>
                <a:cs typeface="Times New Roman" pitchFamily="18" charset="0"/>
              </a:rPr>
              <a:t>Boyuan</a:t>
            </a:r>
            <a:endParaRPr lang="en-US" altLang="ja-JP" sz="28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23</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24</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graphicFrame>
        <p:nvGraphicFramePr>
          <p:cNvPr id="3" name="表格 2"/>
          <p:cNvGraphicFramePr>
            <a:graphicFrameLocks noGrp="1"/>
          </p:cNvGraphicFramePr>
          <p:nvPr>
            <p:extLst>
              <p:ext uri="{D42A27DB-BD31-4B8C-83A1-F6EECF244321}">
                <p14:modId xmlns:p14="http://schemas.microsoft.com/office/powerpoint/2010/main" val="3911611388"/>
              </p:ext>
            </p:extLst>
          </p:nvPr>
        </p:nvGraphicFramePr>
        <p:xfrm>
          <a:off x="1334570" y="2592351"/>
          <a:ext cx="6603999" cy="741680"/>
        </p:xfrm>
        <a:graphic>
          <a:graphicData uri="http://schemas.openxmlformats.org/drawingml/2006/table">
            <a:tbl>
              <a:tblPr firstRow="1" bandRow="1">
                <a:tableStyleId>{D7AC3CCA-C797-4891-BE02-D94E43425B78}</a:tableStyleId>
              </a:tblPr>
              <a:tblGrid>
                <a:gridCol w="2201333"/>
                <a:gridCol w="2201333"/>
                <a:gridCol w="2201333"/>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Bachelor’s degree</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Master’s degree</a:t>
                      </a:r>
                      <a:endParaRPr lang="zh-CN" altLang="en-US" dirty="0">
                        <a:latin typeface="Times New Roman" pitchFamily="18" charset="0"/>
                        <a:cs typeface="Times New Roman" pitchFamily="18" charset="0"/>
                      </a:endParaRPr>
                    </a:p>
                  </a:txBody>
                  <a:tcPr anchor="ctr"/>
                </a:tc>
              </a:tr>
            </a:tbl>
          </a:graphicData>
        </a:graphic>
      </p:graphicFrame>
      <p:sp>
        <p:nvSpPr>
          <p:cNvPr id="4" name="TextBox 3"/>
          <p:cNvSpPr txBox="1"/>
          <p:nvPr/>
        </p:nvSpPr>
        <p:spPr>
          <a:xfrm>
            <a:off x="783431" y="1844824"/>
            <a:ext cx="3114955" cy="461665"/>
          </a:xfrm>
          <a:prstGeom prst="rect">
            <a:avLst/>
          </a:prstGeom>
          <a:noFill/>
        </p:spPr>
        <p:txBody>
          <a:bodyPr wrap="none" rtlCol="0">
            <a:spAutoFit/>
          </a:bodyPr>
          <a:lstStyle/>
          <a:p>
            <a:r>
              <a:rPr lang="en-US" altLang="zh-CN" sz="2400" b="1" dirty="0" smtClean="0">
                <a:latin typeface="Times New Roman" pitchFamily="18" charset="0"/>
                <a:cs typeface="Times New Roman" pitchFamily="18" charset="0"/>
              </a:rPr>
              <a:t>Education experience:</a:t>
            </a:r>
            <a:endParaRPr lang="zh-CN" altLang="en-US" sz="2400" b="1" dirty="0">
              <a:latin typeface="Times New Roman" pitchFamily="18" charset="0"/>
              <a:cs typeface="Times New Roman" pitchFamily="18" charset="0"/>
            </a:endParaRPr>
          </a:p>
        </p:txBody>
      </p:sp>
      <p:graphicFrame>
        <p:nvGraphicFramePr>
          <p:cNvPr id="27" name="表格 26"/>
          <p:cNvGraphicFramePr>
            <a:graphicFrameLocks noGrp="1"/>
          </p:cNvGraphicFramePr>
          <p:nvPr>
            <p:extLst>
              <p:ext uri="{D42A27DB-BD31-4B8C-83A1-F6EECF244321}">
                <p14:modId xmlns:p14="http://schemas.microsoft.com/office/powerpoint/2010/main" val="3625626935"/>
              </p:ext>
            </p:extLst>
          </p:nvPr>
        </p:nvGraphicFramePr>
        <p:xfrm>
          <a:off x="1334570" y="4392551"/>
          <a:ext cx="7578870" cy="741680"/>
        </p:xfrm>
        <a:graphic>
          <a:graphicData uri="http://schemas.openxmlformats.org/drawingml/2006/table">
            <a:tbl>
              <a:tblPr firstRow="1" bandRow="1">
                <a:tableStyleId>{D7AC3CCA-C797-4891-BE02-D94E43425B78}</a:tableStyleId>
              </a:tblPr>
              <a:tblGrid>
                <a:gridCol w="2526290"/>
                <a:gridCol w="2526290"/>
                <a:gridCol w="2526290"/>
              </a:tblGrid>
              <a:tr h="370840">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SRCB</a:t>
                      </a:r>
                      <a:endParaRPr lang="zh-CN" altLang="en-US"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8" name="TextBox 27"/>
          <p:cNvSpPr txBox="1"/>
          <p:nvPr/>
        </p:nvSpPr>
        <p:spPr>
          <a:xfrm>
            <a:off x="971057" y="3645024"/>
            <a:ext cx="2926442" cy="461665"/>
          </a:xfrm>
          <a:prstGeom prst="rect">
            <a:avLst/>
          </a:prstGeom>
          <a:noFill/>
        </p:spPr>
        <p:txBody>
          <a:bodyPr wrap="none" rtlCol="0">
            <a:spAutoFit/>
          </a:bodyPr>
          <a:lstStyle/>
          <a:p>
            <a:r>
              <a:rPr lang="en-US" altLang="zh-CN" sz="2400" b="1" dirty="0" smtClean="0">
                <a:latin typeface="Times New Roman" pitchFamily="18" charset="0"/>
                <a:cs typeface="Times New Roman" pitchFamily="18" charset="0"/>
              </a:rPr>
              <a:t>Working experience:</a:t>
            </a:r>
            <a:endParaRPr lang="zh-CN" altLang="en-US" sz="24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821813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26</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12976"/>
            <a:ext cx="1928060" cy="646111"/>
          </a:xfrm>
          <a:prstGeom prst="rect">
            <a:avLst/>
          </a:prstGeom>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1297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912649"/>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912649"/>
            <a:ext cx="1587013" cy="646111"/>
          </a:xfrm>
          <a:prstGeom prst="rect">
            <a:avLst/>
          </a:prstGeom>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12976"/>
            <a:ext cx="1512168" cy="646111"/>
          </a:xfrm>
          <a:prstGeom prst="rect">
            <a:avLst/>
          </a:prstGeom>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2190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5021574"/>
            <a:ext cx="1579229" cy="428261"/>
          </a:xfrm>
          <a:prstGeom prst="rect">
            <a:avLst/>
          </a:prstGeom>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21901"/>
            <a:ext cx="1084261" cy="428261"/>
          </a:xfrm>
          <a:prstGeom prst="rect">
            <a:avLst/>
          </a:prstGeom>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62489" y="4912649"/>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4989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2828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106" name="内容占位符 2"/>
          <p:cNvSpPr txBox="1">
            <a:spLocks/>
          </p:cNvSpPr>
          <p:nvPr/>
        </p:nvSpPr>
        <p:spPr>
          <a:xfrm>
            <a:off x="848544" y="1714865"/>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endParaRPr lang="en-US" altLang="zh-CN" sz="1600" dirty="0" smtClean="0">
              <a:latin typeface="Times New Roman" pitchFamily="18" charset="0"/>
              <a:cs typeface="Times New Roman" pitchFamily="18" charset="0"/>
            </a:endParaRPr>
          </a:p>
          <a:p>
            <a:pPr>
              <a:spcBef>
                <a:spcPts val="550"/>
              </a:spcBef>
              <a:spcAft>
                <a:spcPts val="550"/>
              </a:spcAft>
            </a:pPr>
            <a:r>
              <a:rPr lang="en-US" altLang="zh-CN" sz="1600" b="1" dirty="0" smtClean="0">
                <a:solidFill>
                  <a:srgbClr val="FF0000"/>
                </a:solidFill>
                <a:latin typeface="Times New Roman" pitchFamily="18" charset="0"/>
                <a:cs typeface="Times New Roman" pitchFamily="18" charset="0"/>
              </a:rPr>
              <a:t>Stand</a:t>
            </a:r>
            <a:r>
              <a:rPr lang="en-US" altLang="zh-CN" sz="1600" b="1" dirty="0" smtClean="0">
                <a:latin typeface="Times New Roman" pitchFamily="18" charset="0"/>
                <a:cs typeface="Times New Roman" pitchFamily="18" charset="0"/>
              </a:rPr>
              <a:t> </a:t>
            </a:r>
            <a:r>
              <a:rPr lang="en-US" altLang="zh-CN" sz="1600" b="1" dirty="0" smtClean="0">
                <a:solidFill>
                  <a:srgbClr val="FF0000"/>
                </a:solidFill>
                <a:latin typeface="Times New Roman" pitchFamily="18" charset="0"/>
                <a:cs typeface="Times New Roman" pitchFamily="18" charset="0"/>
              </a:rPr>
              <a:t>out </a:t>
            </a:r>
            <a:r>
              <a:rPr lang="en-US" altLang="zh-CN" sz="1600" dirty="0" smtClean="0">
                <a:latin typeface="Times New Roman" pitchFamily="18" charset="0"/>
                <a:cs typeface="Times New Roman" pitchFamily="18" charset="0"/>
              </a:rPr>
              <a:t>contributions in 4 projects;</a:t>
            </a:r>
            <a:endParaRPr lang="en-US" altLang="zh-CN" sz="1600" dirty="0">
              <a:latin typeface="Calibri" panose="020F0502020204030204" pitchFamily="34"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28</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Beihang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710725" cy="338554"/>
          </a:xfrm>
          <a:prstGeom prst="rect">
            <a:avLst/>
          </a:prstGeom>
          <a:noFill/>
        </p:spPr>
        <p:txBody>
          <a:bodyPr wrap="none" rtlCol="0">
            <a:spAutoFit/>
          </a:bodyPr>
          <a:lstStyle/>
          <a:p>
            <a:r>
              <a:rPr lang="en-US" altLang="zh-CN" dirty="0" smtClean="0"/>
              <a:t>Role : Developer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hidden="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“Inno Setup” script to write an Installation Package which can configure application automatically.</a:t>
            </a:r>
            <a:endParaRPr lang="zh-CN" altLang="en-US" dirty="0"/>
          </a:p>
        </p:txBody>
      </p:sp>
      <p:pic>
        <p:nvPicPr>
          <p:cNvPr id="6" name="Image1"/>
          <p:cNvPicPr>
            <a:picLocks noChangeAspect="1"/>
          </p:cNvPicPr>
          <p:nvPr/>
        </p:nvPicPr>
        <p:blipFill>
          <a:blip r:embed="rId5"/>
          <a:stretch>
            <a:fillRect/>
          </a:stretch>
        </p:blipFill>
        <p:spPr>
          <a:xfrm>
            <a:off x="4448944" y="1938357"/>
            <a:ext cx="4972050" cy="3619500"/>
          </a:xfrm>
          <a:prstGeom prst="rect">
            <a:avLst/>
          </a:prstGeom>
        </p:spPr>
      </p:pic>
      <p:sp>
        <p:nvSpPr>
          <p:cNvPr id="8" name="Item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hidden="1"/>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hidden="1"/>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hidden="1"/>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hidden="1"/>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0952"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710725" cy="584775"/>
          </a:xfrm>
          <a:prstGeom prst="rect">
            <a:avLst/>
          </a:prstGeom>
          <a:noFill/>
        </p:spPr>
        <p:txBody>
          <a:bodyPr wrap="none" rtlCol="0">
            <a:spAutoFit/>
          </a:bodyPr>
          <a:lstStyle/>
          <a:p>
            <a:r>
              <a:rPr lang="en-US" altLang="zh-CN" dirty="0" smtClean="0"/>
              <a:t>Role </a:t>
            </a:r>
            <a:r>
              <a:rPr lang="en-US" altLang="zh-CN" dirty="0"/>
              <a:t>: Developer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 Project</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a:t>
            </a:r>
            <a:r>
              <a:rPr lang="en-US" altLang="zh-CN" dirty="0"/>
              <a:t>Developer, </a:t>
            </a:r>
            <a:r>
              <a:rPr lang="en-US" altLang="zh-CN" dirty="0" smtClean="0"/>
              <a:t>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 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UI more friendly, I have design multiple animation module . And to improve the reliability of the PC application, 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well until the end of the RCN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642711"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a:t>Developer, </a:t>
            </a:r>
            <a:r>
              <a:rPr lang="en-US" altLang="zh-CN" dirty="0" smtClean="0"/>
              <a:t>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Preparation Tool ,a integrated GUI tool, which 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4864926" y="2188583"/>
            <a:ext cx="5041073" cy="4220052"/>
          </a:xfrm>
          <a:prstGeom prst="rect">
            <a:avLst/>
          </a:prstGeom>
        </p:spPr>
      </p:pic>
      <p:pic>
        <p:nvPicPr>
          <p:cNvPr id="21" name="Image4.1"/>
          <p:cNvPicPr>
            <a:picLocks noChangeAspect="1"/>
          </p:cNvPicPr>
          <p:nvPr/>
        </p:nvPicPr>
        <p:blipFill>
          <a:blip r:embed="rId7"/>
          <a:stretch>
            <a:fillRect/>
          </a:stretch>
        </p:blipFill>
        <p:spPr>
          <a:xfrm>
            <a:off x="4837413" y="1472318"/>
            <a:ext cx="4856249" cy="4035030"/>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Width: Touch more new tech,</a:t>
            </a:r>
          </a:p>
          <a:p>
            <a:r>
              <a:rPr lang="en-US" altLang="zh-CN" dirty="0" smtClean="0"/>
              <a:t>Such as : Web, front-end skills, Machine learning, block chain and so 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0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0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0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0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0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0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0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0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0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1.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1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1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1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1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1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1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1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1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80308165229"/>
  <p:tag name="MH_LIBRARY" val="GRAPHIC"/>
</p:tagLst>
</file>

<file path=ppt/tags/tag120.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SubTitle"/>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Other"/>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Other"/>
  <p:tag name="MH_ORDER" val="2"/>
</p:tagLst>
</file>

<file path=ppt/tags/tag123.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Text"/>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Text"/>
  <p:tag name="MH_ORDER" val="2"/>
</p:tagLst>
</file>

<file path=ppt/tags/tag12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2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12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12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13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3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3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3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3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3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3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3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3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14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4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4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4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4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4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4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4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4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14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15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15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15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15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5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5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5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5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5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5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16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6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6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6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6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6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6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6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6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69.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1"/>
</p:tagLst>
</file>

<file path=ppt/tags/tag170.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17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7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7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17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17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17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7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17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7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18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8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8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8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8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8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19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19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19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19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19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19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19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19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0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20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8"/>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4"/>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PageTitle"/>
  <p:tag name="MH_ORDER" val="PageTitle"/>
</p:tagLst>
</file>

<file path=ppt/tags/tag3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Desc"/>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3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4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4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4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4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4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4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5.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5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5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5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5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5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5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5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5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5"/>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6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2"/>
</p:tagLst>
</file>

<file path=ppt/tags/tag6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3"/>
</p:tagLst>
</file>

<file path=ppt/tags/tag6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6"/>
</p:tagLst>
</file>

<file path=ppt/tags/tag7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7"/>
</p:tagLst>
</file>

<file path=ppt/tags/tag71.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8"/>
</p:tagLst>
</file>

<file path=ppt/tags/tag7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9"/>
</p:tagLst>
</file>

<file path=ppt/tags/tag7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8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8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8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4"/>
</p:tagLst>
</file>

<file path=ppt/tags/tag8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5"/>
</p:tagLst>
</file>

<file path=ppt/tags/tag8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8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6"/>
</p:tagLst>
</file>

<file path=ppt/tags/tag8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7"/>
</p:tagLst>
</file>

<file path=ppt/tags/tag9.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8"/>
</p:tagLst>
</file>

<file path=ppt/tags/tag9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9"/>
</p:tagLst>
</file>

<file path=ppt/tags/tag9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9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9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9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9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9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4690</TotalTime>
  <Words>3503</Words>
  <Application>Microsoft Office PowerPoint</Application>
  <PresentationFormat>A4 纸张(210x297 毫米)</PresentationFormat>
  <Paragraphs>345</Paragraphs>
  <Slides>28</Slides>
  <Notes>27</Notes>
  <HiddenSlides>0</HiddenSlides>
  <MMClips>1</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template_white_2000_j120402</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lpstr>Promotion Report</vt:lpstr>
      <vt:lpstr>Content</vt:lpstr>
      <vt:lpstr>Personal Information</vt:lpstr>
      <vt:lpstr>Content</vt:lpstr>
      <vt:lpstr>LOREM IPSUM DOLOR </vt:lpstr>
      <vt:lpstr>Project involved</vt:lpstr>
      <vt:lpstr>Project involved</vt:lpstr>
      <vt:lpstr>Project involved</vt:lpstr>
      <vt:lpstr>Project involved</vt:lpstr>
      <vt:lpstr>Project involved</vt:lpstr>
      <vt:lpstr>Project involved</vt:lpstr>
      <vt:lpstr>Project involved</vt:lpstr>
      <vt:lpstr>Promotion Report</vt:lpstr>
      <vt:lpstr>Content</vt:lpstr>
      <vt:lpstr>Personal Information</vt:lpstr>
      <vt:lpstr>Content</vt:lpstr>
      <vt:lpstr>Project involved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2136</cp:revision>
  <cp:lastPrinted>2015-01-20T09:18:00Z</cp:lastPrinted>
  <dcterms:created xsi:type="dcterms:W3CDTF">2012-05-07T05:36:00Z</dcterms:created>
  <dcterms:modified xsi:type="dcterms:W3CDTF">2018-03-08T10:51:55Z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